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14"/>
  </p:notesMasterIdLst>
  <p:sldIdLst>
    <p:sldId id="256" r:id="rId2"/>
    <p:sldId id="267" r:id="rId3"/>
    <p:sldId id="259" r:id="rId4"/>
    <p:sldId id="257" r:id="rId5"/>
    <p:sldId id="260" r:id="rId6"/>
    <p:sldId id="261" r:id="rId7"/>
    <p:sldId id="262" r:id="rId8"/>
    <p:sldId id="263" r:id="rId9"/>
    <p:sldId id="264" r:id="rId10"/>
    <p:sldId id="268" r:id="rId11"/>
    <p:sldId id="265"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78"/>
    <p:restoredTop sz="94681"/>
  </p:normalViewPr>
  <p:slideViewPr>
    <p:cSldViewPr snapToGrid="0" snapToObjects="1">
      <p:cViewPr varScale="1">
        <p:scale>
          <a:sx n="86" d="100"/>
          <a:sy n="86" d="100"/>
        </p:scale>
        <p:origin x="46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06T23:02:28.15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147 147,'6'0,"-1"-1,0 1,0 0,1 0,-1 1,0 0,1 0,-1 0,0 0,0 1,0 0,0 0,0 0,-1 1,1 0,-1 0,1 0,-1 0,0 0,0 1,-1 0,1 0,-1 0,0 0,1 2,37 47,7 9,-3 1,-3 2,12 29,-34-42,-18-44,0 1,1 0,1-1,-1 0,2 1,-1-1,1-1,0 1,0-1,1 0,2 3,-5-9,0 1,-1-1,1 0,0 0,0 0,-1 0,1 0,0-1,0 1,0-1,0 0,0 0,0 0,0 0,0 0,0-1,0 1,0-1,0 0,-1 0,2 0,11-5,-1 0,0-1,9-6,-5 3,242-137,-145 79,-13 4,21-22,1-1,-62 48,31-22,-19 16,-7 5,-46 24</inkml:trace>
  <inkml:trace contextRef="#ctx0" brushRef="#br0" timeOffset="3042.45">1 318,'1'0,"1"0,0 0,0 0,-1 1,1-1,0 0,-1 1,1-1,-1 1,1 0,-1-1,1 1,-1 0,1 0,-1 0,0 0,1 0,-1 0,0 0,0 1,0-1,0 0,0 1,0-1,0 1,2 4,0 1,-1-1,0 1,0-1,0 7,7 21,20 27,1-1,15 17,3 7,-27-42,-11-22,0 0,2-1,1 1,27 38,-24-33,1-2,0 0,2-1,9 8,46 45,-69-72,-1 0,0 0,1-1,0 1,0-1,0 0,0 0,0-1,0 1,0-1,0 0,1-1,-1 1,0-1,0 0,1 0,-1-1,0 0,1 0,-1 0,5-2,12-3,-1-2,0 0,0-1,9-6,185-110,-45 25,-86 54,268-156,-147 66,-176 116,-3 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06T23:02:36.933"/>
    </inkml:context>
    <inkml:brush xml:id="br0">
      <inkml:brushProperty name="width" value="0.05" units="cm"/>
      <inkml:brushProperty name="height" value="0.05" units="cm"/>
      <inkml:brushProperty name="color" value="#7F7F7F"/>
      <inkml:brushProperty name="ignorePressure" value="1"/>
    </inkml:brush>
  </inkml:definitions>
  <inkml:trace contextRef="#ctx0" brushRef="#br0">1 362,'3'2,"0"0,-1 0,1 0,0 0,-1 1,1-1,-1 1,0-1,0 1,2 2,5 7,50 55,-2 2,-4 3,18 35,-21-36,22 20,-34-44,-37-46,-1 1,1-1,0 0,0 0,0 0,0 1,0-1,0 0,0 0,0-1,0 1,0 0,0 0,1 0,-1-1,0 1,1-1,-1 1,1-1,-1 1,0-1,1 0,-1 0,1 0,-1 0,1 0,-1 0,1 0,1-2,0 0,0 0,0 0,-1 0,1 0,-1-1,0 1,1-1,-1 0,0 0,-1 0,2-1,38-64,2-10,26-43,-15 21,-40 72,0 1,2 0,1 2,1-1,5-3,30-35,10-19,16-21,-65 90,0 0,1 1,0 1,1 1,1 0,12-6,3-3,-11 9,-4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0B9BC-9134-C54A-88C6-872F9911C218}" type="datetimeFigureOut">
              <a:rPr lang="en-US" smtClean="0"/>
              <a:t>6/25/2020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99CF12-0B30-9747-B6FC-8E5403946484}" type="slidenum">
              <a:rPr lang="en-US" smtClean="0"/>
              <a:t>‹#›</a:t>
            </a:fld>
            <a:endParaRPr lang="en-US"/>
          </a:p>
        </p:txBody>
      </p:sp>
    </p:spTree>
    <p:extLst>
      <p:ext uri="{BB962C8B-B14F-4D97-AF65-F5344CB8AC3E}">
        <p14:creationId xmlns:p14="http://schemas.microsoft.com/office/powerpoint/2010/main" val="2219529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1C4F76-B19B-EE4B-929A-2E078EABF076}" type="slidenum">
              <a:rPr lang="en-US" smtClean="0"/>
              <a:t>2</a:t>
            </a:fld>
            <a:endParaRPr lang="en-US"/>
          </a:p>
        </p:txBody>
      </p:sp>
    </p:spTree>
    <p:extLst>
      <p:ext uri="{BB962C8B-B14F-4D97-AF65-F5344CB8AC3E}">
        <p14:creationId xmlns:p14="http://schemas.microsoft.com/office/powerpoint/2010/main" val="1607400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1C4F76-B19B-EE4B-929A-2E078EABF076}" type="slidenum">
              <a:rPr lang="en-US" smtClean="0"/>
              <a:t>3</a:t>
            </a:fld>
            <a:endParaRPr lang="en-US"/>
          </a:p>
        </p:txBody>
      </p:sp>
    </p:spTree>
    <p:extLst>
      <p:ext uri="{BB962C8B-B14F-4D97-AF65-F5344CB8AC3E}">
        <p14:creationId xmlns:p14="http://schemas.microsoft.com/office/powerpoint/2010/main" val="1935139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1C4F76-B19B-EE4B-929A-2E078EABF076}" type="slidenum">
              <a:rPr lang="en-US" smtClean="0"/>
              <a:t>4</a:t>
            </a:fld>
            <a:endParaRPr lang="en-US"/>
          </a:p>
        </p:txBody>
      </p:sp>
    </p:spTree>
    <p:extLst>
      <p:ext uri="{BB962C8B-B14F-4D97-AF65-F5344CB8AC3E}">
        <p14:creationId xmlns:p14="http://schemas.microsoft.com/office/powerpoint/2010/main" val="673775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F90865-DCC5-D74C-ACCE-DF8970A2FEE9}"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2831715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F90865-DCC5-D74C-ACCE-DF8970A2FEE9}"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2588454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F90865-DCC5-D74C-ACCE-DF8970A2FEE9}"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1990407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F90865-DCC5-D74C-ACCE-DF8970A2FEE9}"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2FA35-4588-1849-AA42-2FE867F29347}"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11781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F90865-DCC5-D74C-ACCE-DF8970A2FEE9}"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3836771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FF90865-DCC5-D74C-ACCE-DF8970A2FEE9}" type="datetimeFigureOut">
              <a:rPr lang="en-US" smtClean="0"/>
              <a:t>6/25/2020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631792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FF90865-DCC5-D74C-ACCE-DF8970A2FEE9}" type="datetimeFigureOut">
              <a:rPr lang="en-US" smtClean="0"/>
              <a:t>6/25/2020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1927578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F90865-DCC5-D74C-ACCE-DF8970A2FEE9}"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2221032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F90865-DCC5-D74C-ACCE-DF8970A2FEE9}"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3780759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F90865-DCC5-D74C-ACCE-DF8970A2FEE9}"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1276791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F90865-DCC5-D74C-ACCE-DF8970A2FEE9}" type="datetimeFigureOut">
              <a:rPr lang="en-US" smtClean="0"/>
              <a:t>6/25/2020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255444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F90865-DCC5-D74C-ACCE-DF8970A2FEE9}"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406646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F90865-DCC5-D74C-ACCE-DF8970A2FEE9}" type="datetimeFigureOut">
              <a:rPr lang="en-US" smtClean="0"/>
              <a:t>6/25/2020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627241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F90865-DCC5-D74C-ACCE-DF8970A2FEE9}" type="datetimeFigureOut">
              <a:rPr lang="en-US" smtClean="0"/>
              <a:t>6/25/2020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4208213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FF90865-DCC5-D74C-ACCE-DF8970A2FEE9}" type="datetimeFigureOut">
              <a:rPr lang="en-US" smtClean="0"/>
              <a:t>6/25/2020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353327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F90865-DCC5-D74C-ACCE-DF8970A2FEE9}"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348396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F90865-DCC5-D74C-ACCE-DF8970A2FEE9}" type="datetimeFigureOut">
              <a:rPr lang="en-US" smtClean="0"/>
              <a:t>6/25/2020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32FA35-4588-1849-AA42-2FE867F29347}" type="slidenum">
              <a:rPr lang="en-US" smtClean="0"/>
              <a:t>‹#›</a:t>
            </a:fld>
            <a:endParaRPr lang="en-US"/>
          </a:p>
        </p:txBody>
      </p:sp>
    </p:spTree>
    <p:extLst>
      <p:ext uri="{BB962C8B-B14F-4D97-AF65-F5344CB8AC3E}">
        <p14:creationId xmlns:p14="http://schemas.microsoft.com/office/powerpoint/2010/main" val="155611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FF90865-DCC5-D74C-ACCE-DF8970A2FEE9}" type="datetimeFigureOut">
              <a:rPr lang="en-US" smtClean="0"/>
              <a:t>6/25/2020</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932FA35-4588-1849-AA42-2FE867F29347}" type="slidenum">
              <a:rPr lang="en-US" smtClean="0"/>
              <a:t>‹#›</a:t>
            </a:fld>
            <a:endParaRPr lang="en-US"/>
          </a:p>
        </p:txBody>
      </p:sp>
    </p:spTree>
    <p:extLst>
      <p:ext uri="{BB962C8B-B14F-4D97-AF65-F5344CB8AC3E}">
        <p14:creationId xmlns:p14="http://schemas.microsoft.com/office/powerpoint/2010/main" val="127458286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30.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F7A9-1A19-2F42-97D8-C69D9742E8DB}"/>
              </a:ext>
            </a:extLst>
          </p:cNvPr>
          <p:cNvSpPr>
            <a:spLocks noGrp="1"/>
          </p:cNvSpPr>
          <p:nvPr>
            <p:ph type="ctrTitle"/>
          </p:nvPr>
        </p:nvSpPr>
        <p:spPr>
          <a:xfrm>
            <a:off x="1751012" y="1300785"/>
            <a:ext cx="8689976" cy="4291123"/>
          </a:xfrm>
        </p:spPr>
        <p:txBody>
          <a:bodyPr>
            <a:normAutofit/>
          </a:bodyPr>
          <a:lstStyle/>
          <a:p>
            <a:r>
              <a:rPr lang="en-US" sz="2000" b="1" dirty="0">
                <a:latin typeface="Bodoni MT Black" panose="02070A03080606020203" pitchFamily="18" charset="0"/>
                <a:cs typeface="Apple Chancery" panose="03020702040506060504" pitchFamily="66" charset="-79"/>
              </a:rPr>
              <a:t>Predicting the Quality of Semen Samples Based on Socio Demographic &amp; </a:t>
            </a:r>
            <a:r>
              <a:rPr lang="en-US" sz="2000" b="1" dirty="0" err="1">
                <a:latin typeface="Bodoni MT Black" panose="02070A03080606020203" pitchFamily="18" charset="0"/>
                <a:cs typeface="Apple Chancery" panose="03020702040506060504" pitchFamily="66" charset="-79"/>
              </a:rPr>
              <a:t>LifeStyle</a:t>
            </a:r>
            <a:r>
              <a:rPr lang="en-US" sz="2000" b="1" dirty="0">
                <a:latin typeface="Bodoni MT Black" panose="02070A03080606020203" pitchFamily="18" charset="0"/>
                <a:cs typeface="Apple Chancery" panose="03020702040506060504" pitchFamily="66" charset="-79"/>
              </a:rPr>
              <a:t> Factors</a:t>
            </a:r>
            <a:br>
              <a:rPr lang="en-US" sz="2000" b="1" dirty="0">
                <a:latin typeface="American Typewriter" panose="02090604020004020304" pitchFamily="18" charset="77"/>
                <a:cs typeface="Apple Chancery" panose="03020702040506060504" pitchFamily="66" charset="-79"/>
              </a:rPr>
            </a:br>
            <a:br>
              <a:rPr lang="en-US" sz="2000" b="1" dirty="0">
                <a:latin typeface="American Typewriter" panose="02090604020004020304" pitchFamily="18" charset="77"/>
                <a:cs typeface="Apple Chancery" panose="03020702040506060504" pitchFamily="66" charset="-79"/>
              </a:rPr>
            </a:br>
            <a:br>
              <a:rPr lang="en-US" sz="2000" b="1" dirty="0">
                <a:latin typeface="American Typewriter" panose="02090604020004020304" pitchFamily="18" charset="77"/>
                <a:cs typeface="Apple Chancery" panose="03020702040506060504" pitchFamily="66" charset="-79"/>
              </a:rPr>
            </a:br>
            <a:br>
              <a:rPr lang="en-US" sz="2000" dirty="0">
                <a:latin typeface="American Typewriter" panose="02090604020004020304" pitchFamily="18" charset="77"/>
                <a:cs typeface="Apple Chancery" panose="03020702040506060504" pitchFamily="66" charset="-79"/>
              </a:rPr>
            </a:br>
            <a:br>
              <a:rPr lang="en-US" sz="2000" dirty="0">
                <a:latin typeface="American Typewriter" panose="02090604020004020304" pitchFamily="18" charset="77"/>
                <a:cs typeface="Apple Chancery" panose="03020702040506060504" pitchFamily="66" charset="-79"/>
              </a:rPr>
            </a:br>
            <a:r>
              <a:rPr lang="en-US" sz="2000" b="1" dirty="0">
                <a:solidFill>
                  <a:schemeClr val="accent1">
                    <a:lumMod val="50000"/>
                  </a:schemeClr>
                </a:solidFill>
                <a:latin typeface="American Typewriter" panose="02090604020004020304" pitchFamily="18" charset="77"/>
                <a:cs typeface="Apple Chancery" panose="03020702040506060504" pitchFamily="66" charset="-79"/>
              </a:rPr>
              <a:t>Charu Girdhar</a:t>
            </a:r>
            <a:br>
              <a:rPr lang="en-US" sz="2000" b="1" dirty="0">
                <a:solidFill>
                  <a:schemeClr val="accent1">
                    <a:lumMod val="50000"/>
                  </a:schemeClr>
                </a:solidFill>
                <a:latin typeface="American Typewriter" panose="02090604020004020304" pitchFamily="18" charset="77"/>
                <a:cs typeface="Apple Chancery" panose="03020702040506060504" pitchFamily="66" charset="-79"/>
              </a:rPr>
            </a:br>
            <a:r>
              <a:rPr lang="en-US" sz="2000" b="1" dirty="0">
                <a:solidFill>
                  <a:schemeClr val="accent1">
                    <a:lumMod val="50000"/>
                  </a:schemeClr>
                </a:solidFill>
                <a:latin typeface="American Typewriter" panose="02090604020004020304" pitchFamily="18" charset="77"/>
                <a:cs typeface="Apple Chancery" panose="03020702040506060504" pitchFamily="66" charset="-79"/>
              </a:rPr>
              <a:t>ANLY-510 - 90-O- 2018 Spring</a:t>
            </a:r>
            <a:br>
              <a:rPr lang="en-US" dirty="0">
                <a:latin typeface="American Typewriter" panose="02090604020004020304" pitchFamily="18" charset="77"/>
                <a:cs typeface="Apple Chancery" panose="03020702040506060504" pitchFamily="66" charset="-79"/>
              </a:rPr>
            </a:br>
            <a:endParaRPr lang="en-US" dirty="0">
              <a:latin typeface="American Typewriter" panose="02090604020004020304" pitchFamily="18" charset="77"/>
              <a:cs typeface="Apple Chancery" panose="03020702040506060504" pitchFamily="66" charset="-79"/>
            </a:endParaRPr>
          </a:p>
        </p:txBody>
      </p:sp>
    </p:spTree>
    <p:extLst>
      <p:ext uri="{BB962C8B-B14F-4D97-AF65-F5344CB8AC3E}">
        <p14:creationId xmlns:p14="http://schemas.microsoft.com/office/powerpoint/2010/main" val="211594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3EF0F9C-827D-45F7-B29B-B392AEDD9A91}"/>
              </a:ext>
            </a:extLst>
          </p:cNvPr>
          <p:cNvSpPr>
            <a:spLocks noGrp="1"/>
          </p:cNvSpPr>
          <p:nvPr>
            <p:ph type="title"/>
          </p:nvPr>
        </p:nvSpPr>
        <p:spPr>
          <a:xfrm>
            <a:off x="913775" y="618518"/>
            <a:ext cx="10364451" cy="706700"/>
          </a:xfrm>
        </p:spPr>
        <p:txBody>
          <a:bodyPr/>
          <a:lstStyle/>
          <a:p>
            <a:r>
              <a:rPr lang="en-US" dirty="0"/>
              <a:t>Reduced Model 1 vs Reduced Model 2</a:t>
            </a:r>
          </a:p>
        </p:txBody>
      </p:sp>
      <p:graphicFrame>
        <p:nvGraphicFramePr>
          <p:cNvPr id="8" name="Content Placeholder 3">
            <a:extLst>
              <a:ext uri="{FF2B5EF4-FFF2-40B4-BE49-F238E27FC236}">
                <a16:creationId xmlns:a16="http://schemas.microsoft.com/office/drawing/2014/main" id="{127AFFB7-3B8C-4F45-B5EE-C4CC7DDF47E2}"/>
              </a:ext>
            </a:extLst>
          </p:cNvPr>
          <p:cNvGraphicFramePr>
            <a:graphicFrameLocks noGrp="1"/>
          </p:cNvGraphicFramePr>
          <p:nvPr>
            <p:ph sz="quarter" idx="13"/>
            <p:extLst>
              <p:ext uri="{D42A27DB-BD31-4B8C-83A1-F6EECF244321}">
                <p14:modId xmlns:p14="http://schemas.microsoft.com/office/powerpoint/2010/main" val="1421230125"/>
              </p:ext>
            </p:extLst>
          </p:nvPr>
        </p:nvGraphicFramePr>
        <p:xfrm>
          <a:off x="913775" y="1669775"/>
          <a:ext cx="5009948" cy="4129502"/>
        </p:xfrm>
        <a:graphic>
          <a:graphicData uri="http://schemas.openxmlformats.org/drawingml/2006/table">
            <a:tbl>
              <a:tblPr>
                <a:tableStyleId>{5C22544A-7EE6-4342-B048-85BDC9FD1C3A}</a:tableStyleId>
              </a:tblPr>
              <a:tblGrid>
                <a:gridCol w="2433674">
                  <a:extLst>
                    <a:ext uri="{9D8B030D-6E8A-4147-A177-3AD203B41FA5}">
                      <a16:colId xmlns:a16="http://schemas.microsoft.com/office/drawing/2014/main" val="1103363854"/>
                    </a:ext>
                  </a:extLst>
                </a:gridCol>
                <a:gridCol w="608419">
                  <a:extLst>
                    <a:ext uri="{9D8B030D-6E8A-4147-A177-3AD203B41FA5}">
                      <a16:colId xmlns:a16="http://schemas.microsoft.com/office/drawing/2014/main" val="3815704759"/>
                    </a:ext>
                  </a:extLst>
                </a:gridCol>
                <a:gridCol w="608419">
                  <a:extLst>
                    <a:ext uri="{9D8B030D-6E8A-4147-A177-3AD203B41FA5}">
                      <a16:colId xmlns:a16="http://schemas.microsoft.com/office/drawing/2014/main" val="1551188937"/>
                    </a:ext>
                  </a:extLst>
                </a:gridCol>
                <a:gridCol w="608419">
                  <a:extLst>
                    <a:ext uri="{9D8B030D-6E8A-4147-A177-3AD203B41FA5}">
                      <a16:colId xmlns:a16="http://schemas.microsoft.com/office/drawing/2014/main" val="4252856694"/>
                    </a:ext>
                  </a:extLst>
                </a:gridCol>
                <a:gridCol w="751017">
                  <a:extLst>
                    <a:ext uri="{9D8B030D-6E8A-4147-A177-3AD203B41FA5}">
                      <a16:colId xmlns:a16="http://schemas.microsoft.com/office/drawing/2014/main" val="3861201108"/>
                    </a:ext>
                  </a:extLst>
                </a:gridCol>
              </a:tblGrid>
              <a:tr h="187279">
                <a:tc>
                  <a:txBody>
                    <a:bodyPr/>
                    <a:lstStyle/>
                    <a:p>
                      <a:pPr algn="l" fontAlgn="b"/>
                      <a:r>
                        <a:rPr lang="en-US" sz="900" u="none" strike="noStrike">
                          <a:effectLst/>
                        </a:rPr>
                        <a:t> </a:t>
                      </a:r>
                      <a:endParaRPr lang="en-US" sz="900" b="1"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Estimate</a:t>
                      </a:r>
                      <a:endParaRPr lang="en-US" sz="900" b="1" i="0" u="none" strike="noStrike" dirty="0">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Std. Error</a:t>
                      </a:r>
                      <a:endParaRPr lang="en-US" sz="900" b="1"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z value</a:t>
                      </a:r>
                      <a:endParaRPr lang="en-US" sz="900" b="1"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Pr(&gt;|z|)</a:t>
                      </a:r>
                      <a:endParaRPr lang="en-US" sz="900" b="1"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057904"/>
                  </a:ext>
                </a:extLst>
              </a:tr>
              <a:tr h="187279">
                <a:tc>
                  <a:txBody>
                    <a:bodyPr/>
                    <a:lstStyle/>
                    <a:p>
                      <a:pPr algn="l" fontAlgn="b"/>
                      <a:r>
                        <a:rPr lang="en-US" sz="900" u="none" strike="noStrike">
                          <a:effectLst/>
                        </a:rPr>
                        <a:t>(Intercept)</a:t>
                      </a:r>
                      <a:endParaRPr lang="en-US" sz="900" b="1"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dirty="0">
                          <a:effectLst/>
                        </a:rPr>
                        <a:t>-25.2927</a:t>
                      </a:r>
                      <a:endParaRPr lang="en-US" sz="900" b="0" i="0" u="none" strike="noStrike" dirty="0">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6522.64</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-0.00388</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0.99690606</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4329586"/>
                  </a:ext>
                </a:extLst>
              </a:tr>
              <a:tr h="187279">
                <a:tc>
                  <a:txBody>
                    <a:bodyPr/>
                    <a:lstStyle/>
                    <a:p>
                      <a:pPr algn="l" fontAlgn="b"/>
                      <a:r>
                        <a:rPr lang="en-US" sz="900" u="none" strike="noStrike">
                          <a:effectLst/>
                        </a:rPr>
                        <a:t>Season-0.33</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1.508674</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1.482928</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1.017361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0.30898151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7435935"/>
                  </a:ext>
                </a:extLst>
              </a:tr>
              <a:tr h="187279">
                <a:tc>
                  <a:txBody>
                    <a:bodyPr/>
                    <a:lstStyle/>
                    <a:p>
                      <a:pPr algn="l" fontAlgn="b"/>
                      <a:r>
                        <a:rPr lang="en-US" sz="900" u="none" strike="noStrike">
                          <a:effectLst/>
                        </a:rPr>
                        <a:t>Season0.33</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2.086474</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2.138667</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0.975596</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0.32926477</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050915"/>
                  </a:ext>
                </a:extLst>
              </a:tr>
              <a:tr h="187279">
                <a:tc>
                  <a:txBody>
                    <a:bodyPr/>
                    <a:lstStyle/>
                    <a:p>
                      <a:pPr algn="l" fontAlgn="b"/>
                      <a:r>
                        <a:rPr lang="en-US" sz="900" u="none" strike="noStrike">
                          <a:effectLst/>
                        </a:rPr>
                        <a:t>Season1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2.49916</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1.421861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1.757668</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dirty="0">
                          <a:effectLst/>
                          <a:highlight>
                            <a:srgbClr val="FFFF00"/>
                          </a:highlight>
                        </a:rPr>
                        <a:t>0.078804</a:t>
                      </a:r>
                      <a:endParaRPr lang="en-US" sz="900" b="0" i="0" u="none" strike="noStrike" dirty="0">
                        <a:solidFill>
                          <a:srgbClr val="000000"/>
                        </a:solidFill>
                        <a:effectLst/>
                        <a:highlight>
                          <a:srgbClr val="FFFF00"/>
                        </a:highligh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075541"/>
                  </a:ext>
                </a:extLst>
              </a:tr>
              <a:tr h="187279">
                <a:tc>
                  <a:txBody>
                    <a:bodyPr/>
                    <a:lstStyle/>
                    <a:p>
                      <a:pPr algn="l" fontAlgn="b"/>
                      <a:r>
                        <a:rPr lang="en-US" sz="900" u="none" strike="noStrike">
                          <a:effectLst/>
                        </a:rPr>
                        <a:t>Age</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5.222465</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4.303379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1.213573</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0.22491086</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30619"/>
                  </a:ext>
                </a:extLst>
              </a:tr>
              <a:tr h="187279">
                <a:tc>
                  <a:txBody>
                    <a:bodyPr/>
                    <a:lstStyle/>
                    <a:p>
                      <a:pPr algn="l" fontAlgn="b"/>
                      <a:r>
                        <a:rPr lang="en-US" sz="900" u="none" strike="noStrike">
                          <a:effectLst/>
                        </a:rPr>
                        <a:t>Childhooddiseases1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0.992572</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1.133854</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0.875396</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0.3813583</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7389800"/>
                  </a:ext>
                </a:extLst>
              </a:tr>
              <a:tr h="187279">
                <a:tc>
                  <a:txBody>
                    <a:bodyPr/>
                    <a:lstStyle/>
                    <a:p>
                      <a:pPr algn="l" fontAlgn="b"/>
                      <a:r>
                        <a:rPr lang="en-US" sz="900" u="none" strike="noStrike">
                          <a:effectLst/>
                        </a:rPr>
                        <a:t>AccidentalTrauma1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-1.90539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1.004031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-1.89774</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dirty="0">
                          <a:effectLst/>
                          <a:highlight>
                            <a:srgbClr val="FFFF00"/>
                          </a:highlight>
                        </a:rPr>
                        <a:t>0.05773046</a:t>
                      </a:r>
                      <a:endParaRPr lang="en-US" sz="900" b="0" i="0" u="none" strike="noStrike" dirty="0">
                        <a:solidFill>
                          <a:srgbClr val="000000"/>
                        </a:solidFill>
                        <a:effectLst/>
                        <a:highlight>
                          <a:srgbClr val="FFFF00"/>
                        </a:highligh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25616"/>
                  </a:ext>
                </a:extLst>
              </a:tr>
              <a:tr h="187279">
                <a:tc>
                  <a:txBody>
                    <a:bodyPr/>
                    <a:lstStyle/>
                    <a:p>
                      <a:pPr algn="l" fontAlgn="b"/>
                      <a:r>
                        <a:rPr lang="en-US" sz="900" u="none" strike="noStrike">
                          <a:effectLst/>
                        </a:rPr>
                        <a:t>Surgicalintervention1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0.02365</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0.873315</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0.02708</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0.97839566</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974560"/>
                  </a:ext>
                </a:extLst>
              </a:tr>
              <a:tr h="187279">
                <a:tc>
                  <a:txBody>
                    <a:bodyPr/>
                    <a:lstStyle/>
                    <a:p>
                      <a:pPr algn="l" fontAlgn="b"/>
                      <a:r>
                        <a:rPr lang="en-US" sz="900" u="none" strike="noStrike">
                          <a:effectLst/>
                        </a:rPr>
                        <a:t>Highfeverlastyear0</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-1.1721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1.228021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-0.95447</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0.33984799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8318873"/>
                  </a:ext>
                </a:extLst>
              </a:tr>
              <a:tr h="187279">
                <a:tc>
                  <a:txBody>
                    <a:bodyPr/>
                    <a:lstStyle/>
                    <a:p>
                      <a:pPr algn="l" fontAlgn="b"/>
                      <a:r>
                        <a:rPr lang="en-US" sz="900" u="none" strike="noStrike">
                          <a:effectLst/>
                        </a:rPr>
                        <a:t>Highfeverlastyear1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-2.25372</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1.468971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-1.53422</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0.12497557</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626156"/>
                  </a:ext>
                </a:extLst>
              </a:tr>
              <a:tr h="187279">
                <a:tc>
                  <a:txBody>
                    <a:bodyPr/>
                    <a:lstStyle/>
                    <a:p>
                      <a:pPr algn="l" fontAlgn="b"/>
                      <a:r>
                        <a:rPr lang="en-US" sz="900" u="none" strike="noStrike">
                          <a:effectLst/>
                        </a:rPr>
                        <a:t>alcoholconsumption0.4</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-2.34319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9224.405</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-0.00025</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0.99979732</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328732"/>
                  </a:ext>
                </a:extLst>
              </a:tr>
              <a:tr h="187279">
                <a:tc>
                  <a:txBody>
                    <a:bodyPr/>
                    <a:lstStyle/>
                    <a:p>
                      <a:pPr algn="l" fontAlgn="b"/>
                      <a:r>
                        <a:rPr lang="en-US" sz="900" u="none" strike="noStrike">
                          <a:effectLst/>
                        </a:rPr>
                        <a:t>alcoholconsumption0.6</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18.56064</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6522.639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0.002846</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0.99772957</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1502138"/>
                  </a:ext>
                </a:extLst>
              </a:tr>
              <a:tr h="187279">
                <a:tc>
                  <a:txBody>
                    <a:bodyPr/>
                    <a:lstStyle/>
                    <a:p>
                      <a:pPr algn="l" fontAlgn="b"/>
                      <a:r>
                        <a:rPr lang="en-US" sz="900" u="none" strike="noStrike">
                          <a:effectLst/>
                        </a:rPr>
                        <a:t>alcoholconsumption0.8</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17.55817</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6522.639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0.002692</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0.99785219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2415781"/>
                  </a:ext>
                </a:extLst>
              </a:tr>
              <a:tr h="187279">
                <a:tc>
                  <a:txBody>
                    <a:bodyPr/>
                    <a:lstStyle/>
                    <a:p>
                      <a:pPr algn="l" fontAlgn="b"/>
                      <a:r>
                        <a:rPr lang="en-US" sz="900" u="none" strike="noStrike">
                          <a:effectLst/>
                        </a:rPr>
                        <a:t>alcoholconsumption1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14.3959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6522.639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0.002207</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0.99823902</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3461348"/>
                  </a:ext>
                </a:extLst>
              </a:tr>
              <a:tr h="187279">
                <a:tc>
                  <a:txBody>
                    <a:bodyPr/>
                    <a:lstStyle/>
                    <a:p>
                      <a:pPr algn="l" fontAlgn="b"/>
                      <a:r>
                        <a:rPr lang="en-US" sz="900" u="none" strike="noStrike">
                          <a:effectLst/>
                        </a:rPr>
                        <a:t>Smokinghabit0</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-11.258</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3524.605</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-0.00319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0.99745147</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620285"/>
                  </a:ext>
                </a:extLst>
              </a:tr>
              <a:tr h="187279">
                <a:tc>
                  <a:txBody>
                    <a:bodyPr/>
                    <a:lstStyle/>
                    <a:p>
                      <a:pPr algn="l" fontAlgn="b"/>
                      <a:r>
                        <a:rPr lang="en-US" sz="900" u="none" strike="noStrike">
                          <a:effectLst/>
                        </a:rPr>
                        <a:t>Smokinghabit1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3.244776</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1.878397</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1.727418</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dirty="0">
                          <a:effectLst/>
                          <a:highlight>
                            <a:srgbClr val="FFFF00"/>
                          </a:highlight>
                        </a:rPr>
                        <a:t>0.08409261</a:t>
                      </a:r>
                      <a:endParaRPr lang="en-US" sz="900" b="0" i="0" u="none" strike="noStrike" dirty="0">
                        <a:solidFill>
                          <a:srgbClr val="000000"/>
                        </a:solidFill>
                        <a:effectLst/>
                        <a:highlight>
                          <a:srgbClr val="FFFF00"/>
                        </a:highligh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1885287"/>
                  </a:ext>
                </a:extLst>
              </a:tr>
              <a:tr h="187279">
                <a:tc>
                  <a:txBody>
                    <a:bodyPr/>
                    <a:lstStyle/>
                    <a:p>
                      <a:pPr algn="l" fontAlgn="b"/>
                      <a:r>
                        <a:rPr lang="en-US" sz="900" u="none" strike="noStrike" dirty="0" err="1">
                          <a:effectLst/>
                        </a:rPr>
                        <a:t>Sittinghours</a:t>
                      </a:r>
                      <a:r>
                        <a:rPr lang="en-US" sz="900" u="none" strike="noStrike" dirty="0">
                          <a:effectLst/>
                        </a:rPr>
                        <a:t> 1</a:t>
                      </a:r>
                      <a:endParaRPr lang="en-US" sz="900" b="0" i="0" u="none" strike="noStrike" dirty="0">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5.518645</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3.018928</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1.828015</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dirty="0">
                          <a:effectLst/>
                          <a:highlight>
                            <a:srgbClr val="FFFF00"/>
                          </a:highlight>
                        </a:rPr>
                        <a:t>0.06754733</a:t>
                      </a:r>
                      <a:endParaRPr lang="en-US" sz="900" b="0" i="0" u="none" strike="noStrike" dirty="0">
                        <a:solidFill>
                          <a:srgbClr val="000000"/>
                        </a:solidFill>
                        <a:effectLst/>
                        <a:highlight>
                          <a:srgbClr val="FFFF00"/>
                        </a:highligh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040235"/>
                  </a:ext>
                </a:extLst>
              </a:tr>
              <a:tr h="187279">
                <a:tc>
                  <a:txBody>
                    <a:bodyPr/>
                    <a:lstStyle/>
                    <a:p>
                      <a:pPr algn="l" fontAlgn="b"/>
                      <a:r>
                        <a:rPr lang="en-US" sz="900" u="none" strike="noStrike">
                          <a:effectLst/>
                        </a:rPr>
                        <a:t>alcoholconsumption0.6:Smokinghabit0</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10.6229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3524.605</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0.003014</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0.99759524</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47841"/>
                  </a:ext>
                </a:extLst>
              </a:tr>
              <a:tr h="187279">
                <a:tc>
                  <a:txBody>
                    <a:bodyPr/>
                    <a:lstStyle/>
                    <a:p>
                      <a:pPr algn="l" fontAlgn="b"/>
                      <a:r>
                        <a:rPr lang="en-US" sz="900" u="none" strike="noStrike">
                          <a:effectLst/>
                        </a:rPr>
                        <a:t>alcoholconsumption0.8:Smokinghabit0</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9.407298</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3524.605</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0.002669</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0.99787042</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9702540"/>
                  </a:ext>
                </a:extLst>
              </a:tr>
              <a:tr h="187279">
                <a:tc>
                  <a:txBody>
                    <a:bodyPr/>
                    <a:lstStyle/>
                    <a:p>
                      <a:pPr algn="l" fontAlgn="b"/>
                      <a:r>
                        <a:rPr lang="en-US" sz="900" u="none" strike="noStrike">
                          <a:effectLst/>
                        </a:rPr>
                        <a:t>alcoholconsumption0.6:Smokinghabit1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-21.6713</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2847.221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-0.00761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0.99392705</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7685162"/>
                  </a:ext>
                </a:extLst>
              </a:tr>
              <a:tr h="196643">
                <a:tc>
                  <a:txBody>
                    <a:bodyPr/>
                    <a:lstStyle/>
                    <a:p>
                      <a:pPr algn="l" fontAlgn="b"/>
                      <a:r>
                        <a:rPr lang="en-US" sz="900" u="none" strike="noStrike">
                          <a:effectLst/>
                        </a:rPr>
                        <a:t>alcoholconsumption0.8:Smokinghabit1</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-3.01927</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2.342402</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a:effectLst/>
                        </a:rPr>
                        <a:t>-1.28896</a:t>
                      </a:r>
                      <a:endParaRPr lang="en-US" sz="900" b="0" i="0" u="none" strike="noStrike">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u="none" strike="noStrike" dirty="0">
                          <a:effectLst/>
                        </a:rPr>
                        <a:t>0.19741121</a:t>
                      </a:r>
                      <a:endParaRPr lang="en-US" sz="900" b="0" i="0" u="none" strike="noStrike" dirty="0">
                        <a:solidFill>
                          <a:srgbClr val="000000"/>
                        </a:solidFill>
                        <a:effectLst/>
                        <a:latin typeface="Calibri" panose="020F0502020204030204" pitchFamily="34" charset="0"/>
                      </a:endParaRPr>
                    </a:p>
                  </a:txBody>
                  <a:tcPr marL="7765" marR="7765" marT="77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7817326"/>
                  </a:ext>
                </a:extLst>
              </a:tr>
            </a:tbl>
          </a:graphicData>
        </a:graphic>
      </p:graphicFrame>
      <p:graphicFrame>
        <p:nvGraphicFramePr>
          <p:cNvPr id="9" name="Table 8">
            <a:extLst>
              <a:ext uri="{FF2B5EF4-FFF2-40B4-BE49-F238E27FC236}">
                <a16:creationId xmlns:a16="http://schemas.microsoft.com/office/drawing/2014/main" id="{825A94E3-4A34-4A54-A14A-C344AA496969}"/>
              </a:ext>
            </a:extLst>
          </p:cNvPr>
          <p:cNvGraphicFramePr>
            <a:graphicFrameLocks noGrp="1"/>
          </p:cNvGraphicFramePr>
          <p:nvPr/>
        </p:nvGraphicFramePr>
        <p:xfrm>
          <a:off x="6095998" y="1669775"/>
          <a:ext cx="5539411" cy="4136928"/>
        </p:xfrm>
        <a:graphic>
          <a:graphicData uri="http://schemas.openxmlformats.org/drawingml/2006/table">
            <a:tbl>
              <a:tblPr>
                <a:tableStyleId>{5C22544A-7EE6-4342-B048-85BDC9FD1C3A}</a:tableStyleId>
              </a:tblPr>
              <a:tblGrid>
                <a:gridCol w="2638315">
                  <a:extLst>
                    <a:ext uri="{9D8B030D-6E8A-4147-A177-3AD203B41FA5}">
                      <a16:colId xmlns:a16="http://schemas.microsoft.com/office/drawing/2014/main" val="4030373078"/>
                    </a:ext>
                  </a:extLst>
                </a:gridCol>
                <a:gridCol w="672718">
                  <a:extLst>
                    <a:ext uri="{9D8B030D-6E8A-4147-A177-3AD203B41FA5}">
                      <a16:colId xmlns:a16="http://schemas.microsoft.com/office/drawing/2014/main" val="3983899344"/>
                    </a:ext>
                  </a:extLst>
                </a:gridCol>
                <a:gridCol w="672718">
                  <a:extLst>
                    <a:ext uri="{9D8B030D-6E8A-4147-A177-3AD203B41FA5}">
                      <a16:colId xmlns:a16="http://schemas.microsoft.com/office/drawing/2014/main" val="3660643651"/>
                    </a:ext>
                  </a:extLst>
                </a:gridCol>
                <a:gridCol w="672718">
                  <a:extLst>
                    <a:ext uri="{9D8B030D-6E8A-4147-A177-3AD203B41FA5}">
                      <a16:colId xmlns:a16="http://schemas.microsoft.com/office/drawing/2014/main" val="2338198703"/>
                    </a:ext>
                  </a:extLst>
                </a:gridCol>
                <a:gridCol w="882942">
                  <a:extLst>
                    <a:ext uri="{9D8B030D-6E8A-4147-A177-3AD203B41FA5}">
                      <a16:colId xmlns:a16="http://schemas.microsoft.com/office/drawing/2014/main" val="4123436025"/>
                    </a:ext>
                  </a:extLst>
                </a:gridCol>
              </a:tblGrid>
              <a:tr h="173438">
                <a:tc>
                  <a:txBody>
                    <a:bodyPr/>
                    <a:lstStyle/>
                    <a:p>
                      <a:pPr algn="l" fontAlgn="b"/>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Estimate</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Std. Error</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z value</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Pr(&gt;|z|)</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7402955"/>
                  </a:ext>
                </a:extLst>
              </a:tr>
              <a:tr h="236414">
                <a:tc>
                  <a:txBody>
                    <a:bodyPr/>
                    <a:lstStyle/>
                    <a:p>
                      <a:pPr algn="l" fontAlgn="b"/>
                      <a:r>
                        <a:rPr lang="en-US" sz="1100" u="none" strike="noStrike">
                          <a:effectLst/>
                        </a:rPr>
                        <a:t>(Intercept)</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-22.5428</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6522.64</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-0.00346</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0.997242443</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7466718"/>
                  </a:ext>
                </a:extLst>
              </a:tr>
              <a:tr h="236414">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4.910849</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3.589015</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1.3683</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0.171218265</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2828207"/>
                  </a:ext>
                </a:extLst>
              </a:tr>
              <a:tr h="236414">
                <a:tc>
                  <a:txBody>
                    <a:bodyPr/>
                    <a:lstStyle/>
                    <a:p>
                      <a:pPr algn="l" fontAlgn="b"/>
                      <a:r>
                        <a:rPr lang="en-US" sz="1100" u="none" strike="noStrike">
                          <a:effectLst/>
                        </a:rPr>
                        <a:t>Childhooddiseases1</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0.660413</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1.052424</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0.627516</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0.530320886</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855058"/>
                  </a:ext>
                </a:extLst>
              </a:tr>
              <a:tr h="236414">
                <a:tc>
                  <a:txBody>
                    <a:bodyPr/>
                    <a:lstStyle/>
                    <a:p>
                      <a:pPr algn="l" fontAlgn="b"/>
                      <a:r>
                        <a:rPr lang="en-US" sz="1100" u="none" strike="noStrike">
                          <a:effectLst/>
                        </a:rPr>
                        <a:t>AccidentalTrauma1</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-1.89758</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0.956841</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-1.98317</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highlight>
                            <a:srgbClr val="FFFF00"/>
                          </a:highlight>
                        </a:rPr>
                        <a:t>0.047347999</a:t>
                      </a:r>
                      <a:endParaRPr lang="en-US" sz="1100" b="0" i="0" u="none" strike="noStrike" dirty="0">
                        <a:solidFill>
                          <a:srgbClr val="000000"/>
                        </a:solidFill>
                        <a:effectLst/>
                        <a:highlight>
                          <a:srgbClr val="FFFF00"/>
                        </a:highligh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38145"/>
                  </a:ext>
                </a:extLst>
              </a:tr>
              <a:tr h="236414">
                <a:tc>
                  <a:txBody>
                    <a:bodyPr/>
                    <a:lstStyle/>
                    <a:p>
                      <a:pPr algn="l" fontAlgn="b"/>
                      <a:r>
                        <a:rPr lang="en-US" sz="1100" u="none" strike="noStrike">
                          <a:effectLst/>
                        </a:rPr>
                        <a:t>Highfeverlastyear0</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-0.62077</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1.142059</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-0.54356</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0.586747216</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6616616"/>
                  </a:ext>
                </a:extLst>
              </a:tr>
              <a:tr h="236414">
                <a:tc>
                  <a:txBody>
                    <a:bodyPr/>
                    <a:lstStyle/>
                    <a:p>
                      <a:pPr algn="l" fontAlgn="b"/>
                      <a:r>
                        <a:rPr lang="en-US" sz="1100" u="none" strike="noStrike">
                          <a:effectLst/>
                        </a:rPr>
                        <a:t>Highfeverlastyear1</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-2.29024</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1.385268</a:t>
                      </a:r>
                      <a:endParaRPr lang="en-US" sz="1100" b="0" i="0" u="none" strike="noStrike" dirty="0">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-1.65329</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highlight>
                            <a:srgbClr val="FFFF00"/>
                          </a:highlight>
                        </a:rPr>
                        <a:t>0.098272827</a:t>
                      </a:r>
                      <a:endParaRPr lang="en-US" sz="1100" b="0" i="0" u="none" strike="noStrike" dirty="0">
                        <a:solidFill>
                          <a:srgbClr val="000000"/>
                        </a:solidFill>
                        <a:effectLst/>
                        <a:highlight>
                          <a:srgbClr val="FFFF00"/>
                        </a:highligh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0019317"/>
                  </a:ext>
                </a:extLst>
              </a:tr>
              <a:tr h="236414">
                <a:tc>
                  <a:txBody>
                    <a:bodyPr/>
                    <a:lstStyle/>
                    <a:p>
                      <a:pPr algn="l" fontAlgn="b"/>
                      <a:r>
                        <a:rPr lang="en-US" sz="1100" u="none" strike="noStrike">
                          <a:effectLst/>
                        </a:rPr>
                        <a:t>alcoholconsumption0.4</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-3.02965</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9224.404</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-0.00033</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0.999737944</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7428522"/>
                  </a:ext>
                </a:extLst>
              </a:tr>
              <a:tr h="236414">
                <a:tc>
                  <a:txBody>
                    <a:bodyPr/>
                    <a:lstStyle/>
                    <a:p>
                      <a:pPr algn="l" fontAlgn="b"/>
                      <a:r>
                        <a:rPr lang="en-US" sz="1100" u="none" strike="noStrike">
                          <a:effectLst/>
                        </a:rPr>
                        <a:t>alcoholconsumption0.6</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17.89927</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6522.639</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0.002744</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0.997810467</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3377583"/>
                  </a:ext>
                </a:extLst>
              </a:tr>
              <a:tr h="236414">
                <a:tc>
                  <a:txBody>
                    <a:bodyPr/>
                    <a:lstStyle/>
                    <a:p>
                      <a:pPr algn="l" fontAlgn="b"/>
                      <a:r>
                        <a:rPr lang="en-US" sz="1100" u="none" strike="noStrike">
                          <a:effectLst/>
                        </a:rPr>
                        <a:t>alcoholconsumption0.8</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16.93819</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6522.639</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0.002597</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0.997928032</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4051607"/>
                  </a:ext>
                </a:extLst>
              </a:tr>
              <a:tr h="173438">
                <a:tc>
                  <a:txBody>
                    <a:bodyPr/>
                    <a:lstStyle/>
                    <a:p>
                      <a:pPr algn="l" fontAlgn="b"/>
                      <a:r>
                        <a:rPr lang="en-US" sz="1100" u="none" strike="noStrike">
                          <a:effectLst/>
                        </a:rPr>
                        <a:t>alcoholconsumption1</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14.04615</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6522.639</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0.002153</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0.9982818</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054787"/>
                  </a:ext>
                </a:extLst>
              </a:tr>
              <a:tr h="236414">
                <a:tc>
                  <a:txBody>
                    <a:bodyPr/>
                    <a:lstStyle/>
                    <a:p>
                      <a:pPr algn="l" fontAlgn="b"/>
                      <a:r>
                        <a:rPr lang="en-US" sz="1100" u="none" strike="noStrike">
                          <a:effectLst/>
                        </a:rPr>
                        <a:t>Smokinghabit0</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-13.2294</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3429.723</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-0.00386</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0.996922345</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946232"/>
                  </a:ext>
                </a:extLst>
              </a:tr>
              <a:tr h="236414">
                <a:tc>
                  <a:txBody>
                    <a:bodyPr/>
                    <a:lstStyle/>
                    <a:p>
                      <a:pPr algn="l" fontAlgn="b"/>
                      <a:r>
                        <a:rPr lang="en-US" sz="1100" u="none" strike="noStrike">
                          <a:effectLst/>
                        </a:rPr>
                        <a:t>Smokinghabit1</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3.043622</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1.777455</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1.712348</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highlight>
                            <a:srgbClr val="FFFF00"/>
                          </a:highlight>
                        </a:rPr>
                        <a:t>0.086832527</a:t>
                      </a:r>
                      <a:endParaRPr lang="en-US" sz="1100" b="0" i="0" u="none" strike="noStrike" dirty="0">
                        <a:solidFill>
                          <a:srgbClr val="000000"/>
                        </a:solidFill>
                        <a:effectLst/>
                        <a:highlight>
                          <a:srgbClr val="FFFF00"/>
                        </a:highligh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643791"/>
                  </a:ext>
                </a:extLst>
              </a:tr>
              <a:tr h="236414">
                <a:tc>
                  <a:txBody>
                    <a:bodyPr/>
                    <a:lstStyle/>
                    <a:p>
                      <a:pPr algn="l" fontAlgn="b"/>
                      <a:r>
                        <a:rPr lang="en-US" sz="1100" u="none" strike="noStrike">
                          <a:effectLst/>
                        </a:rPr>
                        <a:t>Sittinghours</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4.874074</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2.973309</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1.639276</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0.101155785</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1900224"/>
                  </a:ext>
                </a:extLst>
              </a:tr>
              <a:tr h="236414">
                <a:tc>
                  <a:txBody>
                    <a:bodyPr/>
                    <a:lstStyle/>
                    <a:p>
                      <a:pPr algn="l" fontAlgn="b"/>
                      <a:r>
                        <a:rPr lang="en-US" sz="1100" u="none" strike="noStrike">
                          <a:effectLst/>
                        </a:rPr>
                        <a:t>alcoholconsumption0.6:Smokinghabit0</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12.41588</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3429.723</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0.00362</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0.997111599</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772953"/>
                  </a:ext>
                </a:extLst>
              </a:tr>
              <a:tr h="236414">
                <a:tc>
                  <a:txBody>
                    <a:bodyPr/>
                    <a:lstStyle/>
                    <a:p>
                      <a:pPr algn="l" fontAlgn="b"/>
                      <a:r>
                        <a:rPr lang="en-US" sz="1100" u="none" strike="noStrike">
                          <a:effectLst/>
                        </a:rPr>
                        <a:t>alcoholconsumption0.8:Smokinghabit0</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11.58766</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3429.724</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0.003379</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0.997304273</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971463"/>
                  </a:ext>
                </a:extLst>
              </a:tr>
              <a:tr h="236414">
                <a:tc>
                  <a:txBody>
                    <a:bodyPr/>
                    <a:lstStyle/>
                    <a:p>
                      <a:pPr algn="l" fontAlgn="b"/>
                      <a:r>
                        <a:rPr lang="en-US" sz="1100" u="none" strike="noStrike">
                          <a:effectLst/>
                        </a:rPr>
                        <a:t>alcoholconsumption0.6:Smokinghabit1</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-21.1252</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3034.205</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-0.00696</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0.994444901</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6805694"/>
                  </a:ext>
                </a:extLst>
              </a:tr>
              <a:tr h="236414">
                <a:tc>
                  <a:txBody>
                    <a:bodyPr/>
                    <a:lstStyle/>
                    <a:p>
                      <a:pPr algn="l" fontAlgn="b"/>
                      <a:r>
                        <a:rPr lang="en-US" sz="1100" u="none" strike="noStrike">
                          <a:effectLst/>
                        </a:rPr>
                        <a:t>alcoholconsumption0.8:Smokinghabit1</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-3.10904</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2.1802</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a:effectLst/>
                        </a:rPr>
                        <a:t>-1.42603</a:t>
                      </a:r>
                      <a:endParaRPr lang="en-US" sz="1100" b="0" i="0" u="none" strike="noStrike">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0.153858897</a:t>
                      </a:r>
                      <a:endParaRPr lang="en-US" sz="1100" b="0" i="0" u="none" strike="noStrike" dirty="0">
                        <a:solidFill>
                          <a:srgbClr val="000000"/>
                        </a:solidFill>
                        <a:effectLst/>
                        <a:latin typeface="Calibri" panose="020F0502020204030204" pitchFamily="34" charset="0"/>
                      </a:endParaRPr>
                    </a:p>
                  </a:txBody>
                  <a:tcPr marL="9512" marR="9512" marT="95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7417337"/>
                  </a:ext>
                </a:extLst>
              </a:tr>
            </a:tbl>
          </a:graphicData>
        </a:graphic>
      </p:graphicFrame>
    </p:spTree>
    <p:extLst>
      <p:ext uri="{BB962C8B-B14F-4D97-AF65-F5344CB8AC3E}">
        <p14:creationId xmlns:p14="http://schemas.microsoft.com/office/powerpoint/2010/main" val="3553976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058BDE-C47F-4883-A003-9F6C7D7D2B87}"/>
              </a:ext>
            </a:extLst>
          </p:cNvPr>
          <p:cNvSpPr>
            <a:spLocks noGrp="1"/>
          </p:cNvSpPr>
          <p:nvPr>
            <p:ph type="title"/>
          </p:nvPr>
        </p:nvSpPr>
        <p:spPr>
          <a:xfrm>
            <a:off x="913775" y="618517"/>
            <a:ext cx="10364451" cy="719953"/>
          </a:xfrm>
        </p:spPr>
        <p:txBody>
          <a:bodyPr/>
          <a:lstStyle/>
          <a:p>
            <a:r>
              <a:rPr lang="en-US" dirty="0"/>
              <a:t>discussion</a:t>
            </a:r>
          </a:p>
        </p:txBody>
      </p:sp>
      <p:sp>
        <p:nvSpPr>
          <p:cNvPr id="9" name="Content Placeholder 2">
            <a:extLst>
              <a:ext uri="{FF2B5EF4-FFF2-40B4-BE49-F238E27FC236}">
                <a16:creationId xmlns:a16="http://schemas.microsoft.com/office/drawing/2014/main" id="{058AC1BC-13ED-4A84-BBB4-91132E18BD9B}"/>
              </a:ext>
            </a:extLst>
          </p:cNvPr>
          <p:cNvSpPr>
            <a:spLocks noGrp="1"/>
          </p:cNvSpPr>
          <p:nvPr>
            <p:ph sz="quarter" idx="13"/>
          </p:nvPr>
        </p:nvSpPr>
        <p:spPr>
          <a:xfrm>
            <a:off x="914400" y="1338470"/>
            <a:ext cx="10031896" cy="5009321"/>
          </a:xfrm>
        </p:spPr>
        <p:txBody>
          <a:bodyPr>
            <a:normAutofit/>
          </a:bodyPr>
          <a:lstStyle/>
          <a:p>
            <a:r>
              <a:rPr lang="en-US" sz="1800" cap="none" dirty="0">
                <a:latin typeface="Times New Roman" panose="02020603050405020304" pitchFamily="18" charset="0"/>
                <a:cs typeface="Times New Roman" panose="02020603050405020304" pitchFamily="18" charset="0"/>
              </a:rPr>
              <a:t>Daily smoking habit, fall season, and long sitting hours increase the likelihood of semen alteration by a factor of 2.56, 2.49, and 1.21. </a:t>
            </a:r>
          </a:p>
          <a:p>
            <a:r>
              <a:rPr lang="en-US" sz="1800" cap="none" dirty="0">
                <a:latin typeface="Times New Roman" panose="02020603050405020304" pitchFamily="18" charset="0"/>
                <a:cs typeface="Times New Roman" panose="02020603050405020304" pitchFamily="18" charset="0"/>
              </a:rPr>
              <a:t>Negative significance of no accidental trauma suggest decrease in the likelihood of semen alteration by a factor of 1.48.</a:t>
            </a:r>
          </a:p>
          <a:p>
            <a:r>
              <a:rPr lang="en-US" sz="1800" cap="none" dirty="0">
                <a:latin typeface="Times New Roman" panose="02020603050405020304" pitchFamily="18" charset="0"/>
                <a:cs typeface="Times New Roman" panose="02020603050405020304" pitchFamily="18" charset="0"/>
              </a:rPr>
              <a:t>The area under the curve is 0.88.. </a:t>
            </a:r>
          </a:p>
          <a:p>
            <a:r>
              <a:rPr lang="en-US" sz="1900" cap="none" dirty="0">
                <a:latin typeface="Times New Roman" panose="02020603050405020304" pitchFamily="18" charset="0"/>
                <a:cs typeface="Times New Roman" panose="02020603050405020304" pitchFamily="18" charset="0"/>
              </a:rPr>
              <a:t>McFadden’s R squared for both model fall within the range of 0.2-0.4 which indicates a strong fit. </a:t>
            </a:r>
            <a:endParaRPr lang="en-US" sz="1800" dirty="0">
              <a:latin typeface="Times New Roman" panose="02020603050405020304" pitchFamily="18" charset="0"/>
              <a:cs typeface="Times New Roman" panose="02020603050405020304" pitchFamily="18" charset="0"/>
            </a:endParaRPr>
          </a:p>
          <a:p>
            <a:pPr marL="0" indent="0">
              <a:buNone/>
            </a:pPr>
            <a:endParaRPr lang="en-US" sz="1800" cap="none" dirty="0">
              <a:latin typeface="Times New Roman" panose="02020603050405020304" pitchFamily="18" charset="0"/>
              <a:cs typeface="Times New Roman" panose="02020603050405020304" pitchFamily="18" charset="0"/>
            </a:endParaRPr>
          </a:p>
          <a:p>
            <a:pPr marL="0" indent="0">
              <a:buNone/>
            </a:pPr>
            <a:endParaRPr lang="en-US" sz="1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0329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F533A4-7457-4ACE-A422-DE995AE48249}"/>
              </a:ext>
            </a:extLst>
          </p:cNvPr>
          <p:cNvSpPr>
            <a:spLocks noGrp="1"/>
          </p:cNvSpPr>
          <p:nvPr>
            <p:ph type="title"/>
          </p:nvPr>
        </p:nvSpPr>
        <p:spPr>
          <a:xfrm>
            <a:off x="913775" y="618517"/>
            <a:ext cx="10364451" cy="1596177"/>
          </a:xfrm>
        </p:spPr>
        <p:txBody>
          <a:bodyPr/>
          <a:lstStyle/>
          <a:p>
            <a:r>
              <a:rPr lang="en-US" dirty="0"/>
              <a:t>Conclusion </a:t>
            </a:r>
          </a:p>
        </p:txBody>
      </p:sp>
      <p:sp>
        <p:nvSpPr>
          <p:cNvPr id="5" name="Content Placeholder 2">
            <a:extLst>
              <a:ext uri="{FF2B5EF4-FFF2-40B4-BE49-F238E27FC236}">
                <a16:creationId xmlns:a16="http://schemas.microsoft.com/office/drawing/2014/main" id="{95023F5F-B098-487F-A2F6-1A3575B4C127}"/>
              </a:ext>
            </a:extLst>
          </p:cNvPr>
          <p:cNvSpPr>
            <a:spLocks noGrp="1"/>
          </p:cNvSpPr>
          <p:nvPr>
            <p:ph sz="quarter" idx="13"/>
          </p:nvPr>
        </p:nvSpPr>
        <p:spPr>
          <a:xfrm>
            <a:off x="913774" y="2367092"/>
            <a:ext cx="10363826" cy="3424107"/>
          </a:xfrm>
        </p:spPr>
        <p:txBody>
          <a:bodyPr/>
          <a:lstStyle/>
          <a:p>
            <a:r>
              <a:rPr lang="en-US" sz="1900" cap="none" dirty="0">
                <a:latin typeface="Times New Roman" panose="02020603050405020304" pitchFamily="18" charset="0"/>
                <a:cs typeface="Times New Roman" panose="02020603050405020304" pitchFamily="18" charset="0"/>
              </a:rPr>
              <a:t>Our study suggests that daily smoking habit, fall season     ,    and long sitting hours increase the likelihood of semen alteration whereas chances of having a normal semen quality for male are more when they have no accidental trauma.</a:t>
            </a:r>
          </a:p>
          <a:p>
            <a:r>
              <a:rPr lang="en-US" cap="none" dirty="0">
                <a:latin typeface="Times New Roman" panose="02020603050405020304" pitchFamily="18" charset="0"/>
                <a:cs typeface="Times New Roman" panose="02020603050405020304" pitchFamily="18" charset="0"/>
              </a:rPr>
              <a:t>Lack of strong significance can be due to small sample size.</a:t>
            </a:r>
          </a:p>
          <a:p>
            <a:pPr marL="0" indent="0">
              <a:buNone/>
            </a:pPr>
            <a:endParaRPr lang="en-US" sz="1900" cap="none" dirty="0">
              <a:latin typeface="Times New Roman" panose="02020603050405020304" pitchFamily="18" charset="0"/>
              <a:cs typeface="Times New Roman" panose="02020603050405020304" pitchFamily="18" charset="0"/>
            </a:endParaRPr>
          </a:p>
          <a:p>
            <a:endParaRPr lang="en-US" dirty="0"/>
          </a:p>
        </p:txBody>
      </p:sp>
      <p:pic>
        <p:nvPicPr>
          <p:cNvPr id="6" name="Graphic 5" descr="Confused Face with No Fill">
            <a:extLst>
              <a:ext uri="{FF2B5EF4-FFF2-40B4-BE49-F238E27FC236}">
                <a16:creationId xmlns:a16="http://schemas.microsoft.com/office/drawing/2014/main" id="{EC55093D-95CE-4A92-BA73-B6473F6732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3878" y="2367092"/>
            <a:ext cx="457200" cy="457200"/>
          </a:xfrm>
          <a:prstGeom prst="rect">
            <a:avLst/>
          </a:prstGeom>
        </p:spPr>
      </p:pic>
    </p:spTree>
    <p:extLst>
      <p:ext uri="{BB962C8B-B14F-4D97-AF65-F5344CB8AC3E}">
        <p14:creationId xmlns:p14="http://schemas.microsoft.com/office/powerpoint/2010/main" val="279260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9E89-8447-F447-848F-ECA0C3B4CF36}"/>
              </a:ext>
            </a:extLst>
          </p:cNvPr>
          <p:cNvSpPr>
            <a:spLocks noGrp="1"/>
          </p:cNvSpPr>
          <p:nvPr>
            <p:ph type="title"/>
          </p:nvPr>
        </p:nvSpPr>
        <p:spPr/>
        <p:txBody>
          <a:bodyPr>
            <a:normAutofit/>
          </a:bodyPr>
          <a:lstStyle/>
          <a:p>
            <a:r>
              <a:rPr lang="en-US" sz="2800" b="1" i="1" dirty="0"/>
              <a:t>THE DECLINE IN FERTILITY RATE = LOWSEMEN QUALITY</a:t>
            </a:r>
          </a:p>
        </p:txBody>
      </p:sp>
      <p:sp>
        <p:nvSpPr>
          <p:cNvPr id="3" name="Content Placeholder 2">
            <a:extLst>
              <a:ext uri="{FF2B5EF4-FFF2-40B4-BE49-F238E27FC236}">
                <a16:creationId xmlns:a16="http://schemas.microsoft.com/office/drawing/2014/main" id="{A9B58788-70AF-2E4B-9DDA-53319194E10D}"/>
              </a:ext>
            </a:extLst>
          </p:cNvPr>
          <p:cNvSpPr>
            <a:spLocks noGrp="1"/>
          </p:cNvSpPr>
          <p:nvPr>
            <p:ph sz="quarter" idx="13"/>
          </p:nvPr>
        </p:nvSpPr>
        <p:spPr>
          <a:xfrm>
            <a:off x="613376" y="1920145"/>
            <a:ext cx="10363826" cy="3424107"/>
          </a:xfrm>
        </p:spPr>
        <p:txBody>
          <a:bodyPr>
            <a:normAutofit/>
          </a:bodyPr>
          <a:lstStyle/>
          <a:p>
            <a:r>
              <a:rPr lang="en-US" sz="1800" i="1" dirty="0"/>
              <a:t>Aging population</a:t>
            </a:r>
          </a:p>
          <a:p>
            <a:endParaRPr lang="en-US" sz="1800" i="1" dirty="0"/>
          </a:p>
          <a:p>
            <a:r>
              <a:rPr lang="en-US" sz="1800" i="1" dirty="0"/>
              <a:t>Productivity &amp; Living standards</a:t>
            </a:r>
          </a:p>
          <a:p>
            <a:pPr marL="0" indent="0">
              <a:buNone/>
            </a:pPr>
            <a:endParaRPr lang="en-US" sz="1800" i="1" dirty="0"/>
          </a:p>
          <a:p>
            <a:r>
              <a:rPr lang="en-US" sz="1800" i="1" dirty="0"/>
              <a:t>labor force and economic potential</a:t>
            </a:r>
          </a:p>
          <a:p>
            <a:endParaRPr lang="en-US" sz="1800" i="1" dirty="0"/>
          </a:p>
          <a:p>
            <a:r>
              <a:rPr lang="en-US" sz="1800" i="1" dirty="0"/>
              <a:t>the health of next generation </a:t>
            </a:r>
          </a:p>
        </p:txBody>
      </p:sp>
      <p:pic>
        <p:nvPicPr>
          <p:cNvPr id="6" name="Picture 5">
            <a:extLst>
              <a:ext uri="{FF2B5EF4-FFF2-40B4-BE49-F238E27FC236}">
                <a16:creationId xmlns:a16="http://schemas.microsoft.com/office/drawing/2014/main" id="{2404F12F-2255-1544-B80F-DB2139F4BE3D}"/>
              </a:ext>
            </a:extLst>
          </p:cNvPr>
          <p:cNvPicPr>
            <a:picLocks noChangeAspect="1"/>
          </p:cNvPicPr>
          <p:nvPr/>
        </p:nvPicPr>
        <p:blipFill>
          <a:blip r:embed="rId3"/>
          <a:stretch>
            <a:fillRect/>
          </a:stretch>
        </p:blipFill>
        <p:spPr>
          <a:xfrm>
            <a:off x="4725455" y="1824175"/>
            <a:ext cx="2274434" cy="1446287"/>
          </a:xfrm>
          <a:prstGeom prst="rect">
            <a:avLst/>
          </a:prstGeom>
        </p:spPr>
      </p:pic>
      <p:pic>
        <p:nvPicPr>
          <p:cNvPr id="8" name="Picture 7">
            <a:extLst>
              <a:ext uri="{FF2B5EF4-FFF2-40B4-BE49-F238E27FC236}">
                <a16:creationId xmlns:a16="http://schemas.microsoft.com/office/drawing/2014/main" id="{007A736D-10CC-904E-913C-3CB59506F3FC}"/>
              </a:ext>
            </a:extLst>
          </p:cNvPr>
          <p:cNvPicPr>
            <a:picLocks noChangeAspect="1"/>
          </p:cNvPicPr>
          <p:nvPr/>
        </p:nvPicPr>
        <p:blipFill>
          <a:blip r:embed="rId4"/>
          <a:stretch>
            <a:fillRect/>
          </a:stretch>
        </p:blipFill>
        <p:spPr>
          <a:xfrm>
            <a:off x="7300913" y="1824175"/>
            <a:ext cx="3000375" cy="2132383"/>
          </a:xfrm>
          <a:prstGeom prst="rect">
            <a:avLst/>
          </a:prstGeom>
        </p:spPr>
      </p:pic>
      <p:pic>
        <p:nvPicPr>
          <p:cNvPr id="10" name="Picture 9">
            <a:extLst>
              <a:ext uri="{FF2B5EF4-FFF2-40B4-BE49-F238E27FC236}">
                <a16:creationId xmlns:a16="http://schemas.microsoft.com/office/drawing/2014/main" id="{1F37DE1C-ADA0-174A-8576-481F39B37D5B}"/>
              </a:ext>
            </a:extLst>
          </p:cNvPr>
          <p:cNvPicPr>
            <a:picLocks noChangeAspect="1"/>
          </p:cNvPicPr>
          <p:nvPr/>
        </p:nvPicPr>
        <p:blipFill>
          <a:blip r:embed="rId5"/>
          <a:stretch>
            <a:fillRect/>
          </a:stretch>
        </p:blipFill>
        <p:spPr>
          <a:xfrm>
            <a:off x="4721012" y="5143500"/>
            <a:ext cx="2269383" cy="1502380"/>
          </a:xfrm>
          <a:prstGeom prst="rect">
            <a:avLst/>
          </a:prstGeom>
        </p:spPr>
      </p:pic>
      <p:pic>
        <p:nvPicPr>
          <p:cNvPr id="12" name="Picture 11">
            <a:extLst>
              <a:ext uri="{FF2B5EF4-FFF2-40B4-BE49-F238E27FC236}">
                <a16:creationId xmlns:a16="http://schemas.microsoft.com/office/drawing/2014/main" id="{E1C6460F-EAB8-B149-B1D4-D2EB1CE75C24}"/>
              </a:ext>
            </a:extLst>
          </p:cNvPr>
          <p:cNvPicPr>
            <a:picLocks noChangeAspect="1"/>
          </p:cNvPicPr>
          <p:nvPr/>
        </p:nvPicPr>
        <p:blipFill>
          <a:blip r:embed="rId6"/>
          <a:stretch>
            <a:fillRect/>
          </a:stretch>
        </p:blipFill>
        <p:spPr>
          <a:xfrm>
            <a:off x="7876118" y="4254065"/>
            <a:ext cx="2851356" cy="2054811"/>
          </a:xfrm>
          <a:prstGeom prst="rect">
            <a:avLst/>
          </a:prstGeom>
        </p:spPr>
      </p:pic>
    </p:spTree>
    <p:extLst>
      <p:ext uri="{BB962C8B-B14F-4D97-AF65-F5344CB8AC3E}">
        <p14:creationId xmlns:p14="http://schemas.microsoft.com/office/powerpoint/2010/main" val="4208297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4B79E-76A5-634F-BD3A-9060C6036620}"/>
              </a:ext>
            </a:extLst>
          </p:cNvPr>
          <p:cNvSpPr>
            <a:spLocks noGrp="1"/>
          </p:cNvSpPr>
          <p:nvPr>
            <p:ph type="title"/>
          </p:nvPr>
        </p:nvSpPr>
        <p:spPr/>
        <p:txBody>
          <a:bodyPr/>
          <a:lstStyle/>
          <a:p>
            <a:r>
              <a:rPr lang="en-US" b="1" i="1" dirty="0"/>
              <a:t>Facts from research papers &amp; scientific articles</a:t>
            </a:r>
          </a:p>
        </p:txBody>
      </p:sp>
      <p:sp>
        <p:nvSpPr>
          <p:cNvPr id="3" name="Content Placeholder 2">
            <a:extLst>
              <a:ext uri="{FF2B5EF4-FFF2-40B4-BE49-F238E27FC236}">
                <a16:creationId xmlns:a16="http://schemas.microsoft.com/office/drawing/2014/main" id="{5F4FEE16-0435-E440-92C1-A4EF3F34B70A}"/>
              </a:ext>
            </a:extLst>
          </p:cNvPr>
          <p:cNvSpPr>
            <a:spLocks noGrp="1"/>
          </p:cNvSpPr>
          <p:nvPr>
            <p:ph sz="quarter" idx="13"/>
          </p:nvPr>
        </p:nvSpPr>
        <p:spPr>
          <a:xfrm>
            <a:off x="791111" y="1984917"/>
            <a:ext cx="10363826" cy="4187283"/>
          </a:xfrm>
        </p:spPr>
        <p:txBody>
          <a:bodyPr>
            <a:normAutofit fontScale="62500" lnSpcReduction="20000"/>
          </a:bodyPr>
          <a:lstStyle/>
          <a:p>
            <a:r>
              <a:rPr lang="en-US" dirty="0"/>
              <a:t>Of all infertility cases, approximately </a:t>
            </a:r>
            <a:r>
              <a:rPr lang="en-US" b="1" dirty="0"/>
              <a:t>40–50% is due to “male factor”</a:t>
            </a:r>
            <a:r>
              <a:rPr lang="en-US" dirty="0"/>
              <a:t> infertility ~ </a:t>
            </a:r>
            <a:r>
              <a:rPr lang="en-US" sz="1200" i="1" dirty="0"/>
              <a:t>Source: Men's Health – Male Factor Infertility. University of Utah Health Sciences Center. 04 January, 2003</a:t>
            </a:r>
          </a:p>
          <a:p>
            <a:r>
              <a:rPr lang="en-US" dirty="0"/>
              <a:t>The rates of infertility in less industrialized nations are markedly higher and infectious diseases are responsible for a greater proportion of infertility.  </a:t>
            </a:r>
            <a:r>
              <a:rPr lang="en-US" sz="1300" dirty="0"/>
              <a:t>~ </a:t>
            </a:r>
            <a:r>
              <a:rPr lang="en-US" sz="1300" i="1" dirty="0"/>
              <a:t>Source: Trends of male factor infertility, an important cause of infertility,  </a:t>
            </a:r>
            <a:r>
              <a:rPr lang="en-US" sz="1300" i="1" dirty="0" err="1"/>
              <a:t>Naina</a:t>
            </a:r>
            <a:r>
              <a:rPr lang="en-US" sz="1300" i="1" dirty="0"/>
              <a:t> Kumar, Oct-Dec, 2015</a:t>
            </a:r>
            <a:endParaRPr lang="en-US" dirty="0"/>
          </a:p>
          <a:p>
            <a:r>
              <a:rPr lang="en-US" dirty="0"/>
              <a:t>estimates suggest that nearly </a:t>
            </a:r>
            <a:r>
              <a:rPr lang="en-US" b="1" dirty="0"/>
              <a:t>72.4 million couples globally experience fertility problems </a:t>
            </a:r>
            <a:r>
              <a:rPr lang="en-US" sz="1300" i="1" dirty="0"/>
              <a:t>~ </a:t>
            </a:r>
            <a:r>
              <a:rPr lang="en-US" sz="1100" i="1" dirty="0"/>
              <a:t>Source: Trends of male factor infertility, an important cause of infertility,  </a:t>
            </a:r>
            <a:r>
              <a:rPr lang="en-US" sz="1100" i="1" dirty="0" err="1"/>
              <a:t>Naina</a:t>
            </a:r>
            <a:r>
              <a:rPr lang="en-US" sz="1100" i="1" dirty="0"/>
              <a:t> Kumar, Oct-Dec, 2015</a:t>
            </a:r>
          </a:p>
          <a:p>
            <a:r>
              <a:rPr lang="en-US" dirty="0"/>
              <a:t>There has been a genuine decline in semen quality over the past 50 years. As male fertility is to some extent correlated with sperm count the results may reflect an overall reduction in male fertility </a:t>
            </a:r>
            <a:r>
              <a:rPr lang="en-US" sz="1200" i="1" dirty="0"/>
              <a:t>~  source: </a:t>
            </a:r>
            <a:r>
              <a:rPr lang="en-US" sz="1200" b="1" i="1" dirty="0"/>
              <a:t>Evidence for decreasing quality of semen during past 50 years. </a:t>
            </a:r>
            <a:r>
              <a:rPr lang="en-US" sz="1200" i="1" dirty="0" err="1"/>
              <a:t>Carlsen</a:t>
            </a:r>
            <a:r>
              <a:rPr lang="en-US" sz="1200" i="1" dirty="0"/>
              <a:t> E, </a:t>
            </a:r>
            <a:r>
              <a:rPr lang="en-US" sz="1200" i="1" dirty="0" err="1"/>
              <a:t>Giwercman</a:t>
            </a:r>
            <a:r>
              <a:rPr lang="en-US" sz="1200" i="1" dirty="0"/>
              <a:t> A, </a:t>
            </a:r>
            <a:r>
              <a:rPr lang="en-US" sz="1200" i="1" dirty="0" err="1"/>
              <a:t>Keiding</a:t>
            </a:r>
            <a:r>
              <a:rPr lang="en-US" sz="1200" i="1" dirty="0"/>
              <a:t> N, </a:t>
            </a:r>
            <a:r>
              <a:rPr lang="en-US" sz="1200" i="1" dirty="0" err="1"/>
              <a:t>Skakkebaek</a:t>
            </a:r>
            <a:r>
              <a:rPr lang="en-US" sz="1200" i="1" dirty="0"/>
              <a:t> NE BMJ. September, 1992</a:t>
            </a:r>
          </a:p>
          <a:p>
            <a:r>
              <a:rPr lang="en-US" dirty="0"/>
              <a:t>Whilst formulating new World Health Organization (WHO) guidelines for the diagnosis of male infertility a striking observation was </a:t>
            </a:r>
            <a:r>
              <a:rPr lang="en-US" b="1" dirty="0"/>
              <a:t>the paucity of high quality data</a:t>
            </a:r>
            <a:r>
              <a:rPr lang="en-US" dirty="0"/>
              <a:t> on which to base recommendations </a:t>
            </a:r>
            <a:r>
              <a:rPr lang="en-US" sz="1100" i="1" dirty="0"/>
              <a:t>Source</a:t>
            </a:r>
            <a:r>
              <a:rPr lang="en-US" sz="1300" dirty="0"/>
              <a:t>: the importance and strategy for placing male reproductive health </a:t>
            </a:r>
            <a:r>
              <a:rPr lang="en-US" sz="1300" dirty="0" err="1"/>
              <a:t>centre</a:t>
            </a:r>
            <a:r>
              <a:rPr lang="en-US" sz="1300" dirty="0"/>
              <a:t> stage in the political and research agenda</a:t>
            </a:r>
            <a:r>
              <a:rPr lang="en-US" b="1" dirty="0"/>
              <a:t>.</a:t>
            </a:r>
            <a:r>
              <a:rPr lang="en-US" sz="1100" i="1" dirty="0"/>
              <a:t> Christopher L R Barratt  Christopher J De </a:t>
            </a:r>
            <a:r>
              <a:rPr lang="en-US" sz="1100" i="1" dirty="0" err="1"/>
              <a:t>Jonge</a:t>
            </a:r>
            <a:r>
              <a:rPr lang="en-US" sz="1100" i="1" dirty="0"/>
              <a:t>  Richard M Sharpe.  (2018Human Reproduction, </a:t>
            </a:r>
            <a:r>
              <a:rPr lang="en-US" sz="1100" dirty="0"/>
              <a:t>‘Man Up</a:t>
            </a:r>
            <a:r>
              <a:rPr lang="en-US" sz="1100" i="1" dirty="0"/>
              <a:t>).</a:t>
            </a:r>
          </a:p>
          <a:p>
            <a:r>
              <a:rPr lang="en-US" dirty="0"/>
              <a:t>Approximately 90% of Americans have </a:t>
            </a:r>
            <a:r>
              <a:rPr lang="en-US" b="1" dirty="0"/>
              <a:t>BPA </a:t>
            </a:r>
            <a:r>
              <a:rPr lang="en-US" dirty="0"/>
              <a:t>(Bisphenol A) present in their blood. BPA is a prevalent chemical that is known to reduce sperm count, motility, and viability, it is a significant environmental </a:t>
            </a:r>
            <a:r>
              <a:rPr lang="en-US" b="1" dirty="0"/>
              <a:t>threat to male fertility. ~ </a:t>
            </a:r>
            <a:r>
              <a:rPr lang="en-US" sz="1500" i="1" dirty="0"/>
              <a:t>Source: Environment and Male Fertility, Agarwal, Ashok, Jan 27, 2014</a:t>
            </a:r>
          </a:p>
          <a:p>
            <a:r>
              <a:rPr lang="en-US" b="1" dirty="0"/>
              <a:t>sperm counts among men in the west have more than halved </a:t>
            </a:r>
            <a:r>
              <a:rPr lang="en-US" dirty="0"/>
              <a:t>in the past 40 years and are currently falling by an average of 1.4% a year. ~ </a:t>
            </a:r>
            <a:r>
              <a:rPr lang="en-US" sz="1100" i="1" dirty="0"/>
              <a:t>Source: The infertility crisis is beyond doubt. Now scientists must find the cause, The observer, July, 2017</a:t>
            </a:r>
          </a:p>
          <a:p>
            <a:endParaRPr lang="en-US" dirty="0"/>
          </a:p>
          <a:p>
            <a:endParaRPr lang="en-US" dirty="0"/>
          </a:p>
        </p:txBody>
      </p:sp>
    </p:spTree>
    <p:extLst>
      <p:ext uri="{BB962C8B-B14F-4D97-AF65-F5344CB8AC3E}">
        <p14:creationId xmlns:p14="http://schemas.microsoft.com/office/powerpoint/2010/main" val="2740318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5AB15-E46A-FD4A-9C7D-97CBE0E4F8FE}"/>
              </a:ext>
            </a:extLst>
          </p:cNvPr>
          <p:cNvSpPr>
            <a:spLocks noGrp="1"/>
          </p:cNvSpPr>
          <p:nvPr>
            <p:ph type="title"/>
          </p:nvPr>
        </p:nvSpPr>
        <p:spPr>
          <a:xfrm>
            <a:off x="-1595250" y="1173236"/>
            <a:ext cx="10364451" cy="1596177"/>
          </a:xfrm>
        </p:spPr>
        <p:txBody>
          <a:bodyPr/>
          <a:lstStyle/>
          <a:p>
            <a:r>
              <a:rPr lang="en-US" sz="2000" b="1" i="1" u="sng" dirty="0"/>
              <a:t>Data Description</a:t>
            </a:r>
            <a:br>
              <a:rPr lang="en-US" b="1" dirty="0"/>
            </a:br>
            <a:endParaRPr lang="en-US" dirty="0"/>
          </a:p>
        </p:txBody>
      </p:sp>
      <p:graphicFrame>
        <p:nvGraphicFramePr>
          <p:cNvPr id="6" name="Content Placeholder 5">
            <a:extLst>
              <a:ext uri="{FF2B5EF4-FFF2-40B4-BE49-F238E27FC236}">
                <a16:creationId xmlns:a16="http://schemas.microsoft.com/office/drawing/2014/main" id="{ACEFA69B-3D4B-494D-A7F0-1CD73B9BD78A}"/>
              </a:ext>
            </a:extLst>
          </p:cNvPr>
          <p:cNvGraphicFramePr>
            <a:graphicFrameLocks noGrp="1"/>
          </p:cNvGraphicFramePr>
          <p:nvPr>
            <p:ph sz="quarter" idx="13"/>
          </p:nvPr>
        </p:nvGraphicFramePr>
        <p:xfrm>
          <a:off x="2744745" y="1946580"/>
          <a:ext cx="4574286" cy="2120265"/>
        </p:xfrm>
        <a:graphic>
          <a:graphicData uri="http://schemas.openxmlformats.org/drawingml/2006/table">
            <a:tbl>
              <a:tblPr firstRow="1" firstCol="1" bandRow="1">
                <a:tableStyleId>{5C22544A-7EE6-4342-B048-85BDC9FD1C3A}</a:tableStyleId>
              </a:tblPr>
              <a:tblGrid>
                <a:gridCol w="3234935">
                  <a:extLst>
                    <a:ext uri="{9D8B030D-6E8A-4147-A177-3AD203B41FA5}">
                      <a16:colId xmlns:a16="http://schemas.microsoft.com/office/drawing/2014/main" val="3821116069"/>
                    </a:ext>
                  </a:extLst>
                </a:gridCol>
                <a:gridCol w="1339351">
                  <a:extLst>
                    <a:ext uri="{9D8B030D-6E8A-4147-A177-3AD203B41FA5}">
                      <a16:colId xmlns:a16="http://schemas.microsoft.com/office/drawing/2014/main" val="3811018760"/>
                    </a:ext>
                  </a:extLst>
                </a:gridCol>
              </a:tblGrid>
              <a:tr h="93980">
                <a:tc>
                  <a:txBody>
                    <a:bodyPr/>
                    <a:lstStyle/>
                    <a:p>
                      <a:pPr marL="0" marR="0">
                        <a:spcBef>
                          <a:spcPts val="0"/>
                        </a:spcBef>
                        <a:spcAft>
                          <a:spcPts val="0"/>
                        </a:spcAft>
                      </a:pPr>
                      <a:r>
                        <a:rPr lang="en-US" sz="1200" dirty="0">
                          <a:effectLst/>
                        </a:rPr>
                        <a:t>Attributes</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Type</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93126112"/>
                  </a:ext>
                </a:extLst>
              </a:tr>
              <a:tr h="100965">
                <a:tc>
                  <a:txBody>
                    <a:bodyPr/>
                    <a:lstStyle/>
                    <a:p>
                      <a:pPr marL="0" marR="0">
                        <a:spcBef>
                          <a:spcPts val="0"/>
                        </a:spcBef>
                        <a:spcAft>
                          <a:spcPts val="0"/>
                        </a:spcAft>
                      </a:pPr>
                      <a:r>
                        <a:rPr lang="en-US" sz="1200" dirty="0">
                          <a:effectLst/>
                        </a:rPr>
                        <a:t>Season</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Categorical</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5441925"/>
                  </a:ext>
                </a:extLst>
              </a:tr>
              <a:tr h="93980">
                <a:tc>
                  <a:txBody>
                    <a:bodyPr/>
                    <a:lstStyle/>
                    <a:p>
                      <a:pPr marL="0" marR="0">
                        <a:spcBef>
                          <a:spcPts val="0"/>
                        </a:spcBef>
                        <a:spcAft>
                          <a:spcPts val="0"/>
                        </a:spcAft>
                      </a:pPr>
                      <a:r>
                        <a:rPr lang="en-US" sz="1200" dirty="0">
                          <a:effectLst/>
                        </a:rPr>
                        <a:t>Age</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Continuous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94684608"/>
                  </a:ext>
                </a:extLst>
              </a:tr>
              <a:tr h="100965">
                <a:tc>
                  <a:txBody>
                    <a:bodyPr/>
                    <a:lstStyle/>
                    <a:p>
                      <a:pPr marL="0" marR="0">
                        <a:spcBef>
                          <a:spcPts val="0"/>
                        </a:spcBef>
                        <a:spcAft>
                          <a:spcPts val="0"/>
                        </a:spcAft>
                      </a:pPr>
                      <a:r>
                        <a:rPr lang="en-US" sz="1200" dirty="0">
                          <a:effectLst/>
                        </a:rPr>
                        <a:t>Childhood disease</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Categorical</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03581576"/>
                  </a:ext>
                </a:extLst>
              </a:tr>
              <a:tr h="100965">
                <a:tc>
                  <a:txBody>
                    <a:bodyPr/>
                    <a:lstStyle/>
                    <a:p>
                      <a:pPr marL="0" marR="0">
                        <a:spcBef>
                          <a:spcPts val="0"/>
                        </a:spcBef>
                        <a:spcAft>
                          <a:spcPts val="0"/>
                        </a:spcAft>
                      </a:pPr>
                      <a:r>
                        <a:rPr lang="en-US" sz="1200">
                          <a:effectLst/>
                        </a:rPr>
                        <a:t>Serious accidents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Categorical</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00928505"/>
                  </a:ext>
                </a:extLst>
              </a:tr>
              <a:tr h="100965">
                <a:tc>
                  <a:txBody>
                    <a:bodyPr/>
                    <a:lstStyle/>
                    <a:p>
                      <a:pPr marL="0" marR="0">
                        <a:spcBef>
                          <a:spcPts val="0"/>
                        </a:spcBef>
                        <a:spcAft>
                          <a:spcPts val="0"/>
                        </a:spcAft>
                      </a:pPr>
                      <a:r>
                        <a:rPr lang="en-US" sz="1200" dirty="0">
                          <a:effectLst/>
                        </a:rPr>
                        <a:t>Surgical interventions</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Categorical</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8010097"/>
                  </a:ext>
                </a:extLst>
              </a:tr>
              <a:tr h="100965">
                <a:tc>
                  <a:txBody>
                    <a:bodyPr/>
                    <a:lstStyle/>
                    <a:p>
                      <a:pPr marL="0" marR="0">
                        <a:spcBef>
                          <a:spcPts val="0"/>
                        </a:spcBef>
                        <a:spcAft>
                          <a:spcPts val="0"/>
                        </a:spcAft>
                      </a:pPr>
                      <a:r>
                        <a:rPr lang="en-US" sz="1200" dirty="0">
                          <a:effectLst/>
                        </a:rPr>
                        <a:t>High Fever</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Categorical</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5760622"/>
                  </a:ext>
                </a:extLst>
              </a:tr>
              <a:tr h="93980">
                <a:tc>
                  <a:txBody>
                    <a:bodyPr/>
                    <a:lstStyle/>
                    <a:p>
                      <a:pPr marL="0" marR="0">
                        <a:spcBef>
                          <a:spcPts val="0"/>
                        </a:spcBef>
                        <a:spcAft>
                          <a:spcPts val="0"/>
                        </a:spcAft>
                      </a:pPr>
                      <a:r>
                        <a:rPr lang="en-US" sz="1200" dirty="0">
                          <a:effectLst/>
                        </a:rPr>
                        <a:t>Alcohol consumption</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Categorical</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00707227"/>
                  </a:ext>
                </a:extLst>
              </a:tr>
              <a:tr h="46355">
                <a:tc>
                  <a:txBody>
                    <a:bodyPr/>
                    <a:lstStyle/>
                    <a:p>
                      <a:pPr marL="0" marR="0">
                        <a:spcBef>
                          <a:spcPts val="0"/>
                        </a:spcBef>
                        <a:spcAft>
                          <a:spcPts val="0"/>
                        </a:spcAft>
                      </a:pPr>
                      <a:r>
                        <a:rPr lang="en-US" sz="1200" dirty="0">
                          <a:effectLst/>
                        </a:rPr>
                        <a:t>Smoking habit</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Categorical</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22153748"/>
                  </a:ext>
                </a:extLst>
              </a:tr>
              <a:tr h="474345">
                <a:tc>
                  <a:txBody>
                    <a:bodyPr/>
                    <a:lstStyle/>
                    <a:p>
                      <a:pPr marL="0" marR="0">
                        <a:spcBef>
                          <a:spcPts val="0"/>
                        </a:spcBef>
                        <a:spcAft>
                          <a:spcPts val="0"/>
                        </a:spcAft>
                      </a:pPr>
                      <a:r>
                        <a:rPr lang="en-US" sz="1200" dirty="0">
                          <a:effectLst/>
                        </a:rPr>
                        <a:t>Sitting hours</a:t>
                      </a:r>
                    </a:p>
                    <a:p>
                      <a:pPr marL="0" marR="0">
                        <a:spcBef>
                          <a:spcPts val="0"/>
                        </a:spcBef>
                        <a:spcAft>
                          <a:spcPts val="0"/>
                        </a:spcAft>
                      </a:pPr>
                      <a:r>
                        <a:rPr lang="en-US" sz="1200" dirty="0">
                          <a:effectLst/>
                        </a:rPr>
                        <a:t>Diagnosis                                                   </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tabLst>
                          <a:tab pos="228600" algn="dec"/>
                        </a:tabLst>
                      </a:pPr>
                      <a:r>
                        <a:rPr lang="en-US" sz="1200" dirty="0">
                          <a:effectLst/>
                        </a:rPr>
                        <a:t>Continuous</a:t>
                      </a:r>
                      <a:br>
                        <a:rPr lang="en-US" sz="1200" dirty="0">
                          <a:effectLst/>
                        </a:rPr>
                      </a:br>
                      <a:r>
                        <a:rPr lang="en-US" sz="1200" dirty="0">
                          <a:effectLst/>
                        </a:rPr>
                        <a:t>Categorical</a:t>
                      </a:r>
                      <a:endParaRPr lang="en-US"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7846911"/>
                  </a:ext>
                </a:extLst>
              </a:tr>
            </a:tbl>
          </a:graphicData>
        </a:graphic>
      </p:graphicFrame>
      <p:sp>
        <p:nvSpPr>
          <p:cNvPr id="7" name="Rectangle 2">
            <a:extLst>
              <a:ext uri="{FF2B5EF4-FFF2-40B4-BE49-F238E27FC236}">
                <a16:creationId xmlns:a16="http://schemas.microsoft.com/office/drawing/2014/main" id="{96234BDD-A309-FC47-AB51-4613B03F92C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8600" algn="dec"/>
              </a:tabLst>
              <a:defRPr>
                <a:solidFill>
                  <a:schemeClr val="tx1"/>
                </a:solidFill>
                <a:latin typeface="Arial" panose="020B0604020202020204" pitchFamily="34" charset="0"/>
              </a:defRPr>
            </a:lvl1pPr>
            <a:lvl2pPr eaLnBrk="0" fontAlgn="base" hangingPunct="0">
              <a:spcBef>
                <a:spcPct val="0"/>
              </a:spcBef>
              <a:spcAft>
                <a:spcPct val="0"/>
              </a:spcAft>
              <a:tabLst>
                <a:tab pos="228600" algn="dec"/>
              </a:tabLst>
              <a:defRPr>
                <a:solidFill>
                  <a:schemeClr val="tx1"/>
                </a:solidFill>
                <a:latin typeface="Arial" panose="020B0604020202020204" pitchFamily="34" charset="0"/>
              </a:defRPr>
            </a:lvl2pPr>
            <a:lvl3pPr eaLnBrk="0" fontAlgn="base" hangingPunct="0">
              <a:spcBef>
                <a:spcPct val="0"/>
              </a:spcBef>
              <a:spcAft>
                <a:spcPct val="0"/>
              </a:spcAft>
              <a:tabLst>
                <a:tab pos="228600" algn="dec"/>
              </a:tabLst>
              <a:defRPr>
                <a:solidFill>
                  <a:schemeClr val="tx1"/>
                </a:solidFill>
                <a:latin typeface="Arial" panose="020B0604020202020204" pitchFamily="34" charset="0"/>
              </a:defRPr>
            </a:lvl3pPr>
            <a:lvl4pPr eaLnBrk="0" fontAlgn="base" hangingPunct="0">
              <a:spcBef>
                <a:spcPct val="0"/>
              </a:spcBef>
              <a:spcAft>
                <a:spcPct val="0"/>
              </a:spcAft>
              <a:tabLst>
                <a:tab pos="228600" algn="dec"/>
              </a:tabLst>
              <a:defRPr>
                <a:solidFill>
                  <a:schemeClr val="tx1"/>
                </a:solidFill>
                <a:latin typeface="Arial" panose="020B0604020202020204" pitchFamily="34" charset="0"/>
              </a:defRPr>
            </a:lvl4pPr>
            <a:lvl5pPr eaLnBrk="0" fontAlgn="base" hangingPunct="0">
              <a:spcBef>
                <a:spcPct val="0"/>
              </a:spcBef>
              <a:spcAft>
                <a:spcPct val="0"/>
              </a:spcAft>
              <a:tabLst>
                <a:tab pos="228600" algn="dec"/>
              </a:tabLst>
              <a:defRPr>
                <a:solidFill>
                  <a:schemeClr val="tx1"/>
                </a:solidFill>
                <a:latin typeface="Arial" panose="020B0604020202020204" pitchFamily="34" charset="0"/>
              </a:defRPr>
            </a:lvl5pPr>
            <a:lvl6pPr eaLnBrk="0" fontAlgn="base" hangingPunct="0">
              <a:spcBef>
                <a:spcPct val="0"/>
              </a:spcBef>
              <a:spcAft>
                <a:spcPct val="0"/>
              </a:spcAft>
              <a:tabLst>
                <a:tab pos="228600" algn="dec"/>
              </a:tabLst>
              <a:defRPr>
                <a:solidFill>
                  <a:schemeClr val="tx1"/>
                </a:solidFill>
                <a:latin typeface="Arial" panose="020B0604020202020204" pitchFamily="34" charset="0"/>
              </a:defRPr>
            </a:lvl6pPr>
            <a:lvl7pPr eaLnBrk="0" fontAlgn="base" hangingPunct="0">
              <a:spcBef>
                <a:spcPct val="0"/>
              </a:spcBef>
              <a:spcAft>
                <a:spcPct val="0"/>
              </a:spcAft>
              <a:tabLst>
                <a:tab pos="228600" algn="dec"/>
              </a:tabLst>
              <a:defRPr>
                <a:solidFill>
                  <a:schemeClr val="tx1"/>
                </a:solidFill>
                <a:latin typeface="Arial" panose="020B0604020202020204" pitchFamily="34" charset="0"/>
              </a:defRPr>
            </a:lvl7pPr>
            <a:lvl8pPr eaLnBrk="0" fontAlgn="base" hangingPunct="0">
              <a:spcBef>
                <a:spcPct val="0"/>
              </a:spcBef>
              <a:spcAft>
                <a:spcPct val="0"/>
              </a:spcAft>
              <a:tabLst>
                <a:tab pos="228600" algn="dec"/>
              </a:tabLst>
              <a:defRPr>
                <a:solidFill>
                  <a:schemeClr val="tx1"/>
                </a:solidFill>
                <a:latin typeface="Arial" panose="020B0604020202020204" pitchFamily="34" charset="0"/>
              </a:defRPr>
            </a:lvl8pPr>
            <a:lvl9pPr eaLnBrk="0" fontAlgn="base" hangingPunct="0">
              <a:spcBef>
                <a:spcPct val="0"/>
              </a:spcBef>
              <a:spcAft>
                <a:spcPct val="0"/>
              </a:spcAft>
              <a:tabLst>
                <a:tab pos="228600" algn="dec"/>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8600" algn="dec"/>
              </a:tabLst>
            </a:pPr>
            <a:r>
              <a:rPr kumimoji="0" lang="en-US" altLang="en-US" sz="1200" b="0" i="0" u="none" strike="noStrike" cap="none" normalizeH="0" baseline="0">
                <a:ln>
                  <a:noFill/>
                </a:ln>
                <a:solidFill>
                  <a:srgbClr val="333333"/>
                </a:solidFill>
                <a:effectLst/>
                <a:latin typeface="Calibri" panose="020F0502020204030204" pitchFamily="34" charset="0"/>
                <a:ea typeface="Times New Roman" panose="02020603050405020304" pitchFamily="18" charset="0"/>
              </a:rPr>
              <a:t>Summary of Variables:</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28600" algn="dec"/>
              </a:tabLst>
            </a:pPr>
            <a:r>
              <a:rPr kumimoji="0" lang="en-US" altLang="en-US" sz="1200" b="0" i="0" u="none" strike="noStrike" cap="none" normalizeH="0" baseline="0">
                <a:ln>
                  <a:noFill/>
                </a:ln>
                <a:solidFill>
                  <a:srgbClr val="333333"/>
                </a:solidFill>
                <a:effectLst/>
                <a:latin typeface="Calibri" panose="020F0502020204030204" pitchFamily="34" charset="0"/>
                <a:ea typeface="Times New Roman" panose="02020603050405020304" pitchFamily="18" charset="0"/>
              </a:rPr>
              <a:t>100 obs. of 10 variables</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28600" algn="dec"/>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6DCFCF1A-AD3E-2347-835C-3C24211C5C68}"/>
              </a:ext>
            </a:extLst>
          </p:cNvPr>
          <p:cNvSpPr txBox="1">
            <a:spLocks/>
          </p:cNvSpPr>
          <p:nvPr/>
        </p:nvSpPr>
        <p:spPr>
          <a:xfrm>
            <a:off x="2588628" y="454632"/>
            <a:ext cx="6410405"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r>
              <a:rPr lang="en-US" sz="2000" b="1" i="1" u="sng" dirty="0"/>
              <a:t>Research Objective</a:t>
            </a:r>
            <a:r>
              <a:rPr lang="en-US" sz="1400" b="1" dirty="0"/>
              <a:t>:</a:t>
            </a:r>
            <a:r>
              <a:rPr lang="en-US" sz="1400" dirty="0"/>
              <a:t> </a:t>
            </a:r>
            <a:r>
              <a:rPr lang="en-US" sz="1200" dirty="0"/>
              <a:t>The primary objective of this paper is to determine whether socio-demographic, environmental and life style factors affect semen quality.</a:t>
            </a:r>
          </a:p>
        </p:txBody>
      </p:sp>
      <p:sp>
        <p:nvSpPr>
          <p:cNvPr id="9" name="TextBox 8">
            <a:extLst>
              <a:ext uri="{FF2B5EF4-FFF2-40B4-BE49-F238E27FC236}">
                <a16:creationId xmlns:a16="http://schemas.microsoft.com/office/drawing/2014/main" id="{E6D10D0B-D4F9-194D-A2FA-2557847AD6B3}"/>
              </a:ext>
            </a:extLst>
          </p:cNvPr>
          <p:cNvSpPr txBox="1"/>
          <p:nvPr/>
        </p:nvSpPr>
        <p:spPr>
          <a:xfrm>
            <a:off x="2588628" y="4439435"/>
            <a:ext cx="8373021" cy="2585323"/>
          </a:xfrm>
          <a:prstGeom prst="rect">
            <a:avLst/>
          </a:prstGeom>
          <a:noFill/>
        </p:spPr>
        <p:txBody>
          <a:bodyPr wrap="square" rtlCol="0">
            <a:spAutoFit/>
          </a:bodyPr>
          <a:lstStyle/>
          <a:p>
            <a:r>
              <a:rPr lang="en-US" b="1" i="1" dirty="0"/>
              <a:t>Abstract</a:t>
            </a:r>
            <a:r>
              <a:rPr lang="en-US" i="1" dirty="0"/>
              <a:t>: </a:t>
            </a:r>
            <a:r>
              <a:rPr lang="en-US" dirty="0"/>
              <a:t>100 volunteers provide a semen sample analyzed according to the WHO 2010 criteria. Sperm concentration are related to socio-demographic data, environmental factors, health status, and life habits</a:t>
            </a:r>
          </a:p>
          <a:p>
            <a:r>
              <a:rPr lang="en-US" b="1" i="1" dirty="0"/>
              <a:t>Number of Data Records</a:t>
            </a:r>
            <a:r>
              <a:rPr lang="en-US" dirty="0"/>
              <a:t>: 100</a:t>
            </a:r>
          </a:p>
          <a:p>
            <a:r>
              <a:rPr lang="en-US" b="1" i="1" dirty="0"/>
              <a:t>Source: </a:t>
            </a:r>
            <a:r>
              <a:rPr lang="en-US" dirty="0"/>
              <a:t>UCI EDU website</a:t>
            </a:r>
          </a:p>
          <a:p>
            <a:r>
              <a:rPr lang="en-US" b="1" i="1" dirty="0"/>
              <a:t>Number of Volunteers: </a:t>
            </a:r>
            <a:r>
              <a:rPr lang="en-US" dirty="0"/>
              <a:t>100</a:t>
            </a:r>
          </a:p>
          <a:p>
            <a:r>
              <a:rPr lang="en-US" b="1" dirty="0"/>
              <a:t>No repeated observations </a:t>
            </a:r>
            <a:r>
              <a:rPr lang="en-US" b="1"/>
              <a:t>from same </a:t>
            </a:r>
            <a:r>
              <a:rPr lang="en-US" b="1" dirty="0"/>
              <a:t>volunteer.</a:t>
            </a:r>
          </a:p>
          <a:p>
            <a:br>
              <a:rPr lang="en-US" dirty="0"/>
            </a:br>
            <a:endParaRPr lang="en-US" dirty="0"/>
          </a:p>
        </p:txBody>
      </p:sp>
      <p:pic>
        <p:nvPicPr>
          <p:cNvPr id="10" name="Content Placeholder 4">
            <a:extLst>
              <a:ext uri="{FF2B5EF4-FFF2-40B4-BE49-F238E27FC236}">
                <a16:creationId xmlns:a16="http://schemas.microsoft.com/office/drawing/2014/main" id="{A959598C-8E4E-D84E-97D6-9657AF1D74F4}"/>
              </a:ext>
            </a:extLst>
          </p:cNvPr>
          <p:cNvPicPr>
            <a:picLocks noChangeAspect="1"/>
          </p:cNvPicPr>
          <p:nvPr/>
        </p:nvPicPr>
        <p:blipFill>
          <a:blip r:embed="rId3"/>
          <a:stretch>
            <a:fillRect/>
          </a:stretch>
        </p:blipFill>
        <p:spPr>
          <a:xfrm>
            <a:off x="7646020" y="1939684"/>
            <a:ext cx="3315629" cy="2041301"/>
          </a:xfrm>
          <a:prstGeom prst="rect">
            <a:avLst/>
          </a:prstGeom>
        </p:spPr>
      </p:pic>
    </p:spTree>
    <p:extLst>
      <p:ext uri="{BB962C8B-B14F-4D97-AF65-F5344CB8AC3E}">
        <p14:creationId xmlns:p14="http://schemas.microsoft.com/office/powerpoint/2010/main" val="649838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52B43-E4A1-4AED-A1FE-8BBE7B6DBD5E}"/>
              </a:ext>
            </a:extLst>
          </p:cNvPr>
          <p:cNvSpPr>
            <a:spLocks noGrp="1"/>
          </p:cNvSpPr>
          <p:nvPr>
            <p:ph type="title"/>
          </p:nvPr>
        </p:nvSpPr>
        <p:spPr>
          <a:xfrm>
            <a:off x="913776" y="618518"/>
            <a:ext cx="9962310" cy="369332"/>
          </a:xfrm>
        </p:spPr>
        <p:txBody>
          <a:bodyPr>
            <a:normAutofit fontScale="90000"/>
          </a:bodyPr>
          <a:lstStyle/>
          <a:p>
            <a:r>
              <a:rPr lang="en-US" sz="2400" dirty="0"/>
              <a:t>Exploratory Data Analysis</a:t>
            </a:r>
            <a:br>
              <a:rPr lang="en-US" sz="2400" dirty="0"/>
            </a:br>
            <a:endParaRPr lang="en-US" sz="2400" dirty="0"/>
          </a:p>
        </p:txBody>
      </p:sp>
      <p:pic>
        <p:nvPicPr>
          <p:cNvPr id="4" name="Content Placeholder 3">
            <a:extLst>
              <a:ext uri="{FF2B5EF4-FFF2-40B4-BE49-F238E27FC236}">
                <a16:creationId xmlns:a16="http://schemas.microsoft.com/office/drawing/2014/main" id="{BAAAADE2-E9C5-4050-AA4C-03206A98FE37}"/>
              </a:ext>
            </a:extLst>
          </p:cNvPr>
          <p:cNvPicPr>
            <a:picLocks noGrp="1" noChangeAspect="1"/>
          </p:cNvPicPr>
          <p:nvPr>
            <p:ph sz="quarter" idx="13"/>
          </p:nvPr>
        </p:nvPicPr>
        <p:blipFill>
          <a:blip r:embed="rId2"/>
          <a:stretch>
            <a:fillRect/>
          </a:stretch>
        </p:blipFill>
        <p:spPr>
          <a:xfrm>
            <a:off x="697134" y="1934308"/>
            <a:ext cx="5398866" cy="4752515"/>
          </a:xfrm>
          <a:prstGeom prst="rect">
            <a:avLst/>
          </a:prstGeom>
        </p:spPr>
      </p:pic>
      <p:pic>
        <p:nvPicPr>
          <p:cNvPr id="5" name="Picture 4">
            <a:extLst>
              <a:ext uri="{FF2B5EF4-FFF2-40B4-BE49-F238E27FC236}">
                <a16:creationId xmlns:a16="http://schemas.microsoft.com/office/drawing/2014/main" id="{6477F755-14E9-4494-AECC-784C1FB28186}"/>
              </a:ext>
            </a:extLst>
          </p:cNvPr>
          <p:cNvPicPr>
            <a:picLocks noChangeAspect="1"/>
          </p:cNvPicPr>
          <p:nvPr/>
        </p:nvPicPr>
        <p:blipFill>
          <a:blip r:embed="rId3"/>
          <a:stretch>
            <a:fillRect/>
          </a:stretch>
        </p:blipFill>
        <p:spPr>
          <a:xfrm>
            <a:off x="6708841" y="1754678"/>
            <a:ext cx="5081643" cy="4932146"/>
          </a:xfrm>
          <a:prstGeom prst="rect">
            <a:avLst/>
          </a:prstGeom>
        </p:spPr>
      </p:pic>
      <p:sp>
        <p:nvSpPr>
          <p:cNvPr id="6" name="TextBox 5">
            <a:extLst>
              <a:ext uri="{FF2B5EF4-FFF2-40B4-BE49-F238E27FC236}">
                <a16:creationId xmlns:a16="http://schemas.microsoft.com/office/drawing/2014/main" id="{7C798C80-E2AA-4A7C-B3D0-D9C3298F46E0}"/>
              </a:ext>
            </a:extLst>
          </p:cNvPr>
          <p:cNvSpPr txBox="1"/>
          <p:nvPr/>
        </p:nvSpPr>
        <p:spPr>
          <a:xfrm>
            <a:off x="2294792" y="1390219"/>
            <a:ext cx="1667444" cy="369332"/>
          </a:xfrm>
          <a:prstGeom prst="rect">
            <a:avLst/>
          </a:prstGeom>
          <a:noFill/>
        </p:spPr>
        <p:txBody>
          <a:bodyPr wrap="none" rtlCol="0">
            <a:spAutoFit/>
          </a:bodyPr>
          <a:lstStyle/>
          <a:p>
            <a:r>
              <a:rPr lang="en-US" sz="1600" dirty="0"/>
              <a:t>Categorical</a:t>
            </a:r>
            <a:r>
              <a:rPr lang="en-US" dirty="0"/>
              <a:t> Data</a:t>
            </a:r>
          </a:p>
        </p:txBody>
      </p:sp>
      <p:sp>
        <p:nvSpPr>
          <p:cNvPr id="7" name="TextBox 6">
            <a:extLst>
              <a:ext uri="{FF2B5EF4-FFF2-40B4-BE49-F238E27FC236}">
                <a16:creationId xmlns:a16="http://schemas.microsoft.com/office/drawing/2014/main" id="{BF8D9D45-5404-4BC7-856A-D98DE5134F48}"/>
              </a:ext>
            </a:extLst>
          </p:cNvPr>
          <p:cNvSpPr txBox="1"/>
          <p:nvPr/>
        </p:nvSpPr>
        <p:spPr>
          <a:xfrm>
            <a:off x="7948557" y="1357133"/>
            <a:ext cx="1505540" cy="338554"/>
          </a:xfrm>
          <a:prstGeom prst="rect">
            <a:avLst/>
          </a:prstGeom>
          <a:noFill/>
        </p:spPr>
        <p:txBody>
          <a:bodyPr wrap="none" rtlCol="0">
            <a:spAutoFit/>
          </a:bodyPr>
          <a:lstStyle/>
          <a:p>
            <a:r>
              <a:rPr lang="en-US" sz="1600" dirty="0"/>
              <a:t>Continuous Data</a:t>
            </a:r>
          </a:p>
        </p:txBody>
      </p:sp>
      <p:sp>
        <p:nvSpPr>
          <p:cNvPr id="3" name="TextBox 2">
            <a:extLst>
              <a:ext uri="{FF2B5EF4-FFF2-40B4-BE49-F238E27FC236}">
                <a16:creationId xmlns:a16="http://schemas.microsoft.com/office/drawing/2014/main" id="{ECE79480-3D4C-4C0C-895C-4F950CFAE247}"/>
              </a:ext>
            </a:extLst>
          </p:cNvPr>
          <p:cNvSpPr txBox="1"/>
          <p:nvPr/>
        </p:nvSpPr>
        <p:spPr>
          <a:xfrm>
            <a:off x="975946" y="959589"/>
            <a:ext cx="10928839" cy="338554"/>
          </a:xfrm>
          <a:prstGeom prst="rect">
            <a:avLst/>
          </a:prstGeom>
          <a:noFill/>
        </p:spPr>
        <p:txBody>
          <a:bodyPr wrap="square" rtlCol="0">
            <a:spAutoFit/>
          </a:bodyPr>
          <a:lstStyle/>
          <a:p>
            <a:r>
              <a:rPr lang="en-US" sz="1600" dirty="0"/>
              <a:t>Analyzing the distribution and spread of the data (bar plots for categorical, boxplots for continuous data ) before fitting the model.</a:t>
            </a:r>
          </a:p>
        </p:txBody>
      </p:sp>
    </p:spTree>
    <p:extLst>
      <p:ext uri="{BB962C8B-B14F-4D97-AF65-F5344CB8AC3E}">
        <p14:creationId xmlns:p14="http://schemas.microsoft.com/office/powerpoint/2010/main" val="136196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C602-61A4-43B5-BD35-F429C95A1A4D}"/>
              </a:ext>
            </a:extLst>
          </p:cNvPr>
          <p:cNvSpPr>
            <a:spLocks noGrp="1"/>
          </p:cNvSpPr>
          <p:nvPr>
            <p:ph type="title"/>
          </p:nvPr>
        </p:nvSpPr>
        <p:spPr>
          <a:xfrm>
            <a:off x="913775" y="618518"/>
            <a:ext cx="9083079" cy="313468"/>
          </a:xfrm>
        </p:spPr>
        <p:txBody>
          <a:bodyPr>
            <a:noAutofit/>
          </a:bodyPr>
          <a:lstStyle/>
          <a:p>
            <a:r>
              <a:rPr lang="en-US" sz="2400" dirty="0"/>
              <a:t>Chi-Square Test of Independence </a:t>
            </a:r>
          </a:p>
        </p:txBody>
      </p:sp>
      <p:sp>
        <p:nvSpPr>
          <p:cNvPr id="3" name="Content Placeholder 2">
            <a:extLst>
              <a:ext uri="{FF2B5EF4-FFF2-40B4-BE49-F238E27FC236}">
                <a16:creationId xmlns:a16="http://schemas.microsoft.com/office/drawing/2014/main" id="{F6E67EA1-3F08-4CCC-B08D-AAB89F539159}"/>
              </a:ext>
            </a:extLst>
          </p:cNvPr>
          <p:cNvSpPr>
            <a:spLocks noGrp="1"/>
          </p:cNvSpPr>
          <p:nvPr>
            <p:ph sz="quarter" idx="13"/>
          </p:nvPr>
        </p:nvSpPr>
        <p:spPr>
          <a:xfrm>
            <a:off x="914087" y="1259261"/>
            <a:ext cx="10498328" cy="5211877"/>
          </a:xfrm>
        </p:spPr>
        <p:txBody>
          <a:bodyPr>
            <a:normAutofit/>
          </a:bodyPr>
          <a:lstStyle/>
          <a:p>
            <a:pPr marL="0" indent="0">
              <a:buNone/>
            </a:pPr>
            <a:r>
              <a:rPr lang="en-US" sz="1400" dirty="0"/>
              <a:t> Between Diagnosis and categorical predictors                    Between Predictors themselves (only significant once)</a:t>
            </a:r>
          </a:p>
          <a:p>
            <a:pPr marL="0" indent="0">
              <a:buNone/>
            </a:pPr>
            <a:endParaRPr lang="en-US" sz="1400" dirty="0"/>
          </a:p>
        </p:txBody>
      </p:sp>
      <p:graphicFrame>
        <p:nvGraphicFramePr>
          <p:cNvPr id="4" name="Table 3">
            <a:extLst>
              <a:ext uri="{FF2B5EF4-FFF2-40B4-BE49-F238E27FC236}">
                <a16:creationId xmlns:a16="http://schemas.microsoft.com/office/drawing/2014/main" id="{BC25E108-69A6-4187-8B25-AEB6B54DA91D}"/>
              </a:ext>
            </a:extLst>
          </p:cNvPr>
          <p:cNvGraphicFramePr>
            <a:graphicFrameLocks noGrp="1"/>
          </p:cNvGraphicFramePr>
          <p:nvPr>
            <p:extLst>
              <p:ext uri="{D42A27DB-BD31-4B8C-83A1-F6EECF244321}">
                <p14:modId xmlns:p14="http://schemas.microsoft.com/office/powerpoint/2010/main" val="3556596052"/>
              </p:ext>
            </p:extLst>
          </p:nvPr>
        </p:nvGraphicFramePr>
        <p:xfrm>
          <a:off x="612530" y="1597096"/>
          <a:ext cx="5187463" cy="3505200"/>
        </p:xfrm>
        <a:graphic>
          <a:graphicData uri="http://schemas.openxmlformats.org/drawingml/2006/table">
            <a:tbl>
              <a:tblPr firstRow="1" bandRow="1">
                <a:tableStyleId>{21E4AEA4-8DFA-4A89-87EB-49C32662AFE0}</a:tableStyleId>
              </a:tblPr>
              <a:tblGrid>
                <a:gridCol w="1093526">
                  <a:extLst>
                    <a:ext uri="{9D8B030D-6E8A-4147-A177-3AD203B41FA5}">
                      <a16:colId xmlns:a16="http://schemas.microsoft.com/office/drawing/2014/main" val="1312046440"/>
                    </a:ext>
                  </a:extLst>
                </a:gridCol>
                <a:gridCol w="1545393">
                  <a:extLst>
                    <a:ext uri="{9D8B030D-6E8A-4147-A177-3AD203B41FA5}">
                      <a16:colId xmlns:a16="http://schemas.microsoft.com/office/drawing/2014/main" val="4216745083"/>
                    </a:ext>
                  </a:extLst>
                </a:gridCol>
                <a:gridCol w="1021225">
                  <a:extLst>
                    <a:ext uri="{9D8B030D-6E8A-4147-A177-3AD203B41FA5}">
                      <a16:colId xmlns:a16="http://schemas.microsoft.com/office/drawing/2014/main" val="2639030845"/>
                    </a:ext>
                  </a:extLst>
                </a:gridCol>
                <a:gridCol w="1527319">
                  <a:extLst>
                    <a:ext uri="{9D8B030D-6E8A-4147-A177-3AD203B41FA5}">
                      <a16:colId xmlns:a16="http://schemas.microsoft.com/office/drawing/2014/main" val="2564754291"/>
                    </a:ext>
                  </a:extLst>
                </a:gridCol>
              </a:tblGrid>
              <a:tr h="171199">
                <a:tc>
                  <a:txBody>
                    <a:bodyPr/>
                    <a:lstStyle/>
                    <a:p>
                      <a:r>
                        <a:rPr lang="en-US" sz="1400" dirty="0"/>
                        <a:t>Var1</a:t>
                      </a:r>
                    </a:p>
                  </a:txBody>
                  <a:tcPr/>
                </a:tc>
                <a:tc>
                  <a:txBody>
                    <a:bodyPr/>
                    <a:lstStyle/>
                    <a:p>
                      <a:r>
                        <a:rPr lang="en-US" sz="1400" dirty="0"/>
                        <a:t>Var2</a:t>
                      </a:r>
                    </a:p>
                  </a:txBody>
                  <a:tcPr/>
                </a:tc>
                <a:tc>
                  <a:txBody>
                    <a:bodyPr/>
                    <a:lstStyle/>
                    <a:p>
                      <a:r>
                        <a:rPr lang="en-US" sz="1400" dirty="0"/>
                        <a:t>P Value</a:t>
                      </a:r>
                    </a:p>
                  </a:txBody>
                  <a:tcPr/>
                </a:tc>
                <a:tc>
                  <a:txBody>
                    <a:bodyPr/>
                    <a:lstStyle/>
                    <a:p>
                      <a:r>
                        <a:rPr lang="en-US" sz="1400" dirty="0"/>
                        <a:t>Independence</a:t>
                      </a:r>
                    </a:p>
                    <a:p>
                      <a:r>
                        <a:rPr lang="en-US" sz="1400" dirty="0"/>
                        <a:t>Hypothesis</a:t>
                      </a:r>
                    </a:p>
                  </a:txBody>
                  <a:tcPr/>
                </a:tc>
                <a:extLst>
                  <a:ext uri="{0D108BD9-81ED-4DB2-BD59-A6C34878D82A}">
                    <a16:rowId xmlns:a16="http://schemas.microsoft.com/office/drawing/2014/main" val="1049823681"/>
                  </a:ext>
                </a:extLst>
              </a:tr>
              <a:tr h="168400">
                <a:tc>
                  <a:txBody>
                    <a:bodyPr/>
                    <a:lstStyle/>
                    <a:p>
                      <a:r>
                        <a:rPr lang="en-US" sz="1400" dirty="0"/>
                        <a:t>Diagnosis</a:t>
                      </a:r>
                    </a:p>
                  </a:txBody>
                  <a:tcPr/>
                </a:tc>
                <a:tc>
                  <a:txBody>
                    <a:bodyPr/>
                    <a:lstStyle/>
                    <a:p>
                      <a:r>
                        <a:rPr lang="en-US" sz="1400" dirty="0"/>
                        <a:t>Season</a:t>
                      </a:r>
                    </a:p>
                  </a:txBody>
                  <a:tcPr/>
                </a:tc>
                <a:tc>
                  <a:txBody>
                    <a:bodyPr/>
                    <a:lstStyle/>
                    <a:p>
                      <a:r>
                        <a:rPr lang="en-US" sz="1400" dirty="0">
                          <a:effectLst/>
                        </a:rPr>
                        <a:t>0.2446</a:t>
                      </a:r>
                      <a:endParaRPr lang="en-US" sz="1400" dirty="0"/>
                    </a:p>
                  </a:txBody>
                  <a:tcPr/>
                </a:tc>
                <a:tc>
                  <a:txBody>
                    <a:bodyPr/>
                    <a:lstStyle/>
                    <a:p>
                      <a:r>
                        <a:rPr lang="en-US" sz="1400" dirty="0"/>
                        <a:t>Fail to Reject</a:t>
                      </a:r>
                    </a:p>
                  </a:txBody>
                  <a:tcPr/>
                </a:tc>
                <a:extLst>
                  <a:ext uri="{0D108BD9-81ED-4DB2-BD59-A6C34878D82A}">
                    <a16:rowId xmlns:a16="http://schemas.microsoft.com/office/drawing/2014/main" val="515913854"/>
                  </a:ext>
                </a:extLst>
              </a:tr>
              <a:tr h="16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Diagnosis</a:t>
                      </a:r>
                    </a:p>
                  </a:txBody>
                  <a:tcPr/>
                </a:tc>
                <a:tc>
                  <a:txBody>
                    <a:bodyPr/>
                    <a:lstStyle/>
                    <a:p>
                      <a:r>
                        <a:rPr lang="en-US" sz="1400" dirty="0"/>
                        <a:t>Childhood Decease</a:t>
                      </a:r>
                    </a:p>
                  </a:txBody>
                  <a:tcPr/>
                </a:tc>
                <a:tc>
                  <a:txBody>
                    <a:bodyPr/>
                    <a:lstStyle/>
                    <a:p>
                      <a:r>
                        <a:rPr lang="en-US" sz="1400" dirty="0"/>
                        <a:t>1</a:t>
                      </a:r>
                    </a:p>
                  </a:txBody>
                  <a:tcPr/>
                </a:tc>
                <a:tc>
                  <a:txBody>
                    <a:bodyPr/>
                    <a:lstStyle/>
                    <a:p>
                      <a:r>
                        <a:rPr lang="en-US" sz="1400" dirty="0"/>
                        <a:t>Fail to Reject</a:t>
                      </a:r>
                    </a:p>
                  </a:txBody>
                  <a:tcPr/>
                </a:tc>
                <a:extLst>
                  <a:ext uri="{0D108BD9-81ED-4DB2-BD59-A6C34878D82A}">
                    <a16:rowId xmlns:a16="http://schemas.microsoft.com/office/drawing/2014/main" val="3288669608"/>
                  </a:ext>
                </a:extLst>
              </a:tr>
              <a:tr h="16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Diagnosis</a:t>
                      </a:r>
                    </a:p>
                  </a:txBody>
                  <a:tcPr/>
                </a:tc>
                <a:tc>
                  <a:txBody>
                    <a:bodyPr/>
                    <a:lstStyle/>
                    <a:p>
                      <a:r>
                        <a:rPr lang="en-US" sz="1400" dirty="0"/>
                        <a:t>Accident</a:t>
                      </a:r>
                    </a:p>
                  </a:txBody>
                  <a:tcPr/>
                </a:tc>
                <a:tc>
                  <a:txBody>
                    <a:bodyPr/>
                    <a:lstStyle/>
                    <a:p>
                      <a:r>
                        <a:rPr lang="en-US" sz="1400" dirty="0">
                          <a:effectLst/>
                        </a:rPr>
                        <a:t>0.2698</a:t>
                      </a:r>
                      <a:endParaRPr lang="en-US" sz="1400" dirty="0"/>
                    </a:p>
                  </a:txBody>
                  <a:tcPr/>
                </a:tc>
                <a:tc>
                  <a:txBody>
                    <a:bodyPr/>
                    <a:lstStyle/>
                    <a:p>
                      <a:r>
                        <a:rPr lang="en-US" sz="1400" dirty="0"/>
                        <a:t>Fail to Reject</a:t>
                      </a:r>
                    </a:p>
                  </a:txBody>
                  <a:tcPr/>
                </a:tc>
                <a:extLst>
                  <a:ext uri="{0D108BD9-81ED-4DB2-BD59-A6C34878D82A}">
                    <a16:rowId xmlns:a16="http://schemas.microsoft.com/office/drawing/2014/main" val="3418792903"/>
                  </a:ext>
                </a:extLst>
              </a:tr>
              <a:tr h="16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Diagnosis</a:t>
                      </a:r>
                    </a:p>
                  </a:txBody>
                  <a:tcPr/>
                </a:tc>
                <a:tc>
                  <a:txBody>
                    <a:bodyPr/>
                    <a:lstStyle/>
                    <a:p>
                      <a:r>
                        <a:rPr lang="en-US" sz="1400" dirty="0"/>
                        <a:t>Surgical Intervention</a:t>
                      </a:r>
                    </a:p>
                  </a:txBody>
                  <a:tcPr/>
                </a:tc>
                <a:tc>
                  <a:txBody>
                    <a:bodyPr/>
                    <a:lstStyle/>
                    <a:p>
                      <a:r>
                        <a:rPr lang="en-US" sz="1400" dirty="0">
                          <a:effectLst/>
                        </a:rPr>
                        <a:t>0.815</a:t>
                      </a:r>
                      <a:endParaRPr lang="en-US" sz="1400" dirty="0"/>
                    </a:p>
                  </a:txBody>
                  <a:tcPr/>
                </a:tc>
                <a:tc>
                  <a:txBody>
                    <a:bodyPr/>
                    <a:lstStyle/>
                    <a:p>
                      <a:r>
                        <a:rPr lang="en-US" sz="1400" dirty="0"/>
                        <a:t>Fail to Reject</a:t>
                      </a:r>
                    </a:p>
                  </a:txBody>
                  <a:tcPr/>
                </a:tc>
                <a:extLst>
                  <a:ext uri="{0D108BD9-81ED-4DB2-BD59-A6C34878D82A}">
                    <a16:rowId xmlns:a16="http://schemas.microsoft.com/office/drawing/2014/main" val="927246429"/>
                  </a:ext>
                </a:extLst>
              </a:tr>
              <a:tr h="16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Diagnosis</a:t>
                      </a:r>
                    </a:p>
                  </a:txBody>
                  <a:tcPr/>
                </a:tc>
                <a:tc>
                  <a:txBody>
                    <a:bodyPr/>
                    <a:lstStyle/>
                    <a:p>
                      <a:r>
                        <a:rPr lang="en-US" sz="1400" dirty="0"/>
                        <a:t>High fever last year</a:t>
                      </a:r>
                    </a:p>
                  </a:txBody>
                  <a:tcPr/>
                </a:tc>
                <a:tc>
                  <a:txBody>
                    <a:bodyPr/>
                    <a:lstStyle/>
                    <a:p>
                      <a:r>
                        <a:rPr lang="en-US" sz="1400" dirty="0"/>
                        <a:t>0.4618</a:t>
                      </a:r>
                    </a:p>
                  </a:txBody>
                  <a:tcPr/>
                </a:tc>
                <a:tc>
                  <a:txBody>
                    <a:bodyPr/>
                    <a:lstStyle/>
                    <a:p>
                      <a:r>
                        <a:rPr lang="en-US" sz="1400" dirty="0"/>
                        <a:t>Fail to Reject</a:t>
                      </a:r>
                    </a:p>
                  </a:txBody>
                  <a:tcPr/>
                </a:tc>
                <a:extLst>
                  <a:ext uri="{0D108BD9-81ED-4DB2-BD59-A6C34878D82A}">
                    <a16:rowId xmlns:a16="http://schemas.microsoft.com/office/drawing/2014/main" val="3452183058"/>
                  </a:ext>
                </a:extLst>
              </a:tr>
              <a:tr h="16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Diagnosis</a:t>
                      </a:r>
                    </a:p>
                  </a:txBody>
                  <a:tcPr/>
                </a:tc>
                <a:tc>
                  <a:txBody>
                    <a:bodyPr/>
                    <a:lstStyle/>
                    <a:p>
                      <a:r>
                        <a:rPr lang="en-US" sz="1400" dirty="0"/>
                        <a:t>Alcohol Consumption</a:t>
                      </a:r>
                    </a:p>
                  </a:txBody>
                  <a:tcPr/>
                </a:tc>
                <a:tc>
                  <a:txBody>
                    <a:bodyPr/>
                    <a:lstStyle/>
                    <a:p>
                      <a:r>
                        <a:rPr lang="en-US" sz="1400" dirty="0">
                          <a:effectLst/>
                        </a:rPr>
                        <a:t>0.4025</a:t>
                      </a:r>
                      <a:endParaRPr lang="en-US" sz="1400" dirty="0"/>
                    </a:p>
                  </a:txBody>
                  <a:tcPr/>
                </a:tc>
                <a:tc>
                  <a:txBody>
                    <a:bodyPr/>
                    <a:lstStyle/>
                    <a:p>
                      <a:r>
                        <a:rPr lang="en-US" sz="1400" dirty="0"/>
                        <a:t>Fail to Reject</a:t>
                      </a:r>
                    </a:p>
                  </a:txBody>
                  <a:tcPr/>
                </a:tc>
                <a:extLst>
                  <a:ext uri="{0D108BD9-81ED-4DB2-BD59-A6C34878D82A}">
                    <a16:rowId xmlns:a16="http://schemas.microsoft.com/office/drawing/2014/main" val="3276509889"/>
                  </a:ext>
                </a:extLst>
              </a:tr>
              <a:tr h="168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Diagnosis</a:t>
                      </a:r>
                    </a:p>
                  </a:txBody>
                  <a:tcPr/>
                </a:tc>
                <a:tc>
                  <a:txBody>
                    <a:bodyPr/>
                    <a:lstStyle/>
                    <a:p>
                      <a:r>
                        <a:rPr lang="en-US" sz="1400" dirty="0"/>
                        <a:t>Smoking Habit</a:t>
                      </a:r>
                    </a:p>
                  </a:txBody>
                  <a:tcPr/>
                </a:tc>
                <a:tc>
                  <a:txBody>
                    <a:bodyPr/>
                    <a:lstStyle/>
                    <a:p>
                      <a:r>
                        <a:rPr lang="en-US" sz="1400" dirty="0"/>
                        <a:t>0.898</a:t>
                      </a:r>
                    </a:p>
                  </a:txBody>
                  <a:tcPr/>
                </a:tc>
                <a:tc>
                  <a:txBody>
                    <a:bodyPr/>
                    <a:lstStyle/>
                    <a:p>
                      <a:r>
                        <a:rPr lang="en-US" sz="1400" dirty="0"/>
                        <a:t>Fail to Reject</a:t>
                      </a:r>
                    </a:p>
                  </a:txBody>
                  <a:tcPr/>
                </a:tc>
                <a:extLst>
                  <a:ext uri="{0D108BD9-81ED-4DB2-BD59-A6C34878D82A}">
                    <a16:rowId xmlns:a16="http://schemas.microsoft.com/office/drawing/2014/main" val="640743962"/>
                  </a:ext>
                </a:extLst>
              </a:tr>
            </a:tbl>
          </a:graphicData>
        </a:graphic>
      </p:graphicFrame>
      <p:graphicFrame>
        <p:nvGraphicFramePr>
          <p:cNvPr id="5" name="Table 4">
            <a:extLst>
              <a:ext uri="{FF2B5EF4-FFF2-40B4-BE49-F238E27FC236}">
                <a16:creationId xmlns:a16="http://schemas.microsoft.com/office/drawing/2014/main" id="{161A6323-47DA-4A00-BE6F-14103ECEDA6B}"/>
              </a:ext>
            </a:extLst>
          </p:cNvPr>
          <p:cNvGraphicFramePr>
            <a:graphicFrameLocks noGrp="1"/>
          </p:cNvGraphicFramePr>
          <p:nvPr>
            <p:extLst>
              <p:ext uri="{D42A27DB-BD31-4B8C-83A1-F6EECF244321}">
                <p14:modId xmlns:p14="http://schemas.microsoft.com/office/powerpoint/2010/main" val="801225987"/>
              </p:ext>
            </p:extLst>
          </p:nvPr>
        </p:nvGraphicFramePr>
        <p:xfrm>
          <a:off x="6000751" y="1597096"/>
          <a:ext cx="5411664" cy="2468880"/>
        </p:xfrm>
        <a:graphic>
          <a:graphicData uri="http://schemas.openxmlformats.org/drawingml/2006/table">
            <a:tbl>
              <a:tblPr firstRow="1" bandRow="1">
                <a:tableStyleId>{21E4AEA4-8DFA-4A89-87EB-49C32662AFE0}</a:tableStyleId>
              </a:tblPr>
              <a:tblGrid>
                <a:gridCol w="1560636">
                  <a:extLst>
                    <a:ext uri="{9D8B030D-6E8A-4147-A177-3AD203B41FA5}">
                      <a16:colId xmlns:a16="http://schemas.microsoft.com/office/drawing/2014/main" val="1312046440"/>
                    </a:ext>
                  </a:extLst>
                </a:gridCol>
                <a:gridCol w="1266092">
                  <a:extLst>
                    <a:ext uri="{9D8B030D-6E8A-4147-A177-3AD203B41FA5}">
                      <a16:colId xmlns:a16="http://schemas.microsoft.com/office/drawing/2014/main" val="4216745083"/>
                    </a:ext>
                  </a:extLst>
                </a:gridCol>
                <a:gridCol w="984738">
                  <a:extLst>
                    <a:ext uri="{9D8B030D-6E8A-4147-A177-3AD203B41FA5}">
                      <a16:colId xmlns:a16="http://schemas.microsoft.com/office/drawing/2014/main" val="2639030845"/>
                    </a:ext>
                  </a:extLst>
                </a:gridCol>
                <a:gridCol w="1600198">
                  <a:extLst>
                    <a:ext uri="{9D8B030D-6E8A-4147-A177-3AD203B41FA5}">
                      <a16:colId xmlns:a16="http://schemas.microsoft.com/office/drawing/2014/main" val="2564754291"/>
                    </a:ext>
                  </a:extLst>
                </a:gridCol>
              </a:tblGrid>
              <a:tr h="168400">
                <a:tc>
                  <a:txBody>
                    <a:bodyPr/>
                    <a:lstStyle/>
                    <a:p>
                      <a:r>
                        <a:rPr lang="en-US" sz="1400" dirty="0"/>
                        <a:t>Var1</a:t>
                      </a:r>
                    </a:p>
                  </a:txBody>
                  <a:tcPr/>
                </a:tc>
                <a:tc>
                  <a:txBody>
                    <a:bodyPr/>
                    <a:lstStyle/>
                    <a:p>
                      <a:r>
                        <a:rPr lang="en-US" sz="1400" dirty="0"/>
                        <a:t>Var2</a:t>
                      </a:r>
                    </a:p>
                  </a:txBody>
                  <a:tcPr/>
                </a:tc>
                <a:tc>
                  <a:txBody>
                    <a:bodyPr/>
                    <a:lstStyle/>
                    <a:p>
                      <a:r>
                        <a:rPr lang="en-US" sz="1400" dirty="0"/>
                        <a:t>P Value</a:t>
                      </a:r>
                    </a:p>
                  </a:txBody>
                  <a:tcPr/>
                </a:tc>
                <a:tc>
                  <a:txBody>
                    <a:bodyPr/>
                    <a:lstStyle/>
                    <a:p>
                      <a:r>
                        <a:rPr lang="en-US" sz="1400" dirty="0"/>
                        <a:t>Independence</a:t>
                      </a:r>
                    </a:p>
                  </a:txBody>
                  <a:tcPr/>
                </a:tc>
                <a:extLst>
                  <a:ext uri="{0D108BD9-81ED-4DB2-BD59-A6C34878D82A}">
                    <a16:rowId xmlns:a16="http://schemas.microsoft.com/office/drawing/2014/main" val="1049823681"/>
                  </a:ext>
                </a:extLst>
              </a:tr>
              <a:tr h="168400">
                <a:tc>
                  <a:txBody>
                    <a:bodyPr/>
                    <a:lstStyle/>
                    <a:p>
                      <a:r>
                        <a:rPr lang="en-US" sz="1400" dirty="0"/>
                        <a:t>Alcohol consumption</a:t>
                      </a:r>
                    </a:p>
                  </a:txBody>
                  <a:tcPr/>
                </a:tc>
                <a:tc>
                  <a:txBody>
                    <a:bodyPr/>
                    <a:lstStyle/>
                    <a:p>
                      <a:r>
                        <a:rPr lang="en-US" sz="1400" dirty="0"/>
                        <a:t>Smoking Habit</a:t>
                      </a:r>
                    </a:p>
                  </a:txBody>
                  <a:tcPr/>
                </a:tc>
                <a:tc>
                  <a:txBody>
                    <a:bodyPr/>
                    <a:lstStyle/>
                    <a:p>
                      <a:r>
                        <a:rPr lang="en-US" sz="1400" dirty="0">
                          <a:effectLst/>
                        </a:rPr>
                        <a:t>0.03295</a:t>
                      </a:r>
                      <a:endParaRPr lang="en-US" sz="1400" dirty="0"/>
                    </a:p>
                  </a:txBody>
                  <a:tcPr/>
                </a:tc>
                <a:tc>
                  <a:txBody>
                    <a:bodyPr/>
                    <a:lstStyle/>
                    <a:p>
                      <a:r>
                        <a:rPr lang="en-US" sz="1400" dirty="0"/>
                        <a:t>Rejected Null</a:t>
                      </a:r>
                    </a:p>
                  </a:txBody>
                  <a:tcPr/>
                </a:tc>
                <a:extLst>
                  <a:ext uri="{0D108BD9-81ED-4DB2-BD59-A6C34878D82A}">
                    <a16:rowId xmlns:a16="http://schemas.microsoft.com/office/drawing/2014/main" val="515913854"/>
                  </a:ext>
                </a:extLst>
              </a:tr>
              <a:tr h="168400">
                <a:tc>
                  <a:txBody>
                    <a:bodyPr/>
                    <a:lstStyle/>
                    <a:p>
                      <a:r>
                        <a:rPr lang="en-US" sz="1400" dirty="0"/>
                        <a:t>Surgical Intervention</a:t>
                      </a:r>
                    </a:p>
                  </a:txBody>
                  <a:tcPr/>
                </a:tc>
                <a:tc>
                  <a:txBody>
                    <a:bodyPr/>
                    <a:lstStyle/>
                    <a:p>
                      <a:r>
                        <a:rPr lang="en-US" sz="1400" dirty="0"/>
                        <a:t>High fever last year</a:t>
                      </a:r>
                    </a:p>
                  </a:txBody>
                  <a:tcPr/>
                </a:tc>
                <a:tc>
                  <a:txBody>
                    <a:bodyPr/>
                    <a:lstStyle/>
                    <a:p>
                      <a:r>
                        <a:rPr lang="en-US" sz="1400" dirty="0">
                          <a:effectLst/>
                        </a:rPr>
                        <a:t>0.01926</a:t>
                      </a:r>
                      <a:endParaRPr lang="en-US" sz="1400" dirty="0"/>
                    </a:p>
                  </a:txBody>
                  <a:tcPr/>
                </a:tc>
                <a:tc>
                  <a:txBody>
                    <a:bodyPr/>
                    <a:lstStyle/>
                    <a:p>
                      <a:r>
                        <a:rPr lang="en-US" sz="1400" dirty="0"/>
                        <a:t>Rejected Null</a:t>
                      </a:r>
                    </a:p>
                  </a:txBody>
                  <a:tcPr/>
                </a:tc>
                <a:extLst>
                  <a:ext uri="{0D108BD9-81ED-4DB2-BD59-A6C34878D82A}">
                    <a16:rowId xmlns:a16="http://schemas.microsoft.com/office/drawing/2014/main" val="3288669608"/>
                  </a:ext>
                </a:extLst>
              </a:tr>
              <a:tr h="168400">
                <a:tc>
                  <a:txBody>
                    <a:bodyPr/>
                    <a:lstStyle/>
                    <a:p>
                      <a:r>
                        <a:rPr lang="en-US" sz="1400" dirty="0"/>
                        <a:t>Season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High fever last year</a:t>
                      </a:r>
                    </a:p>
                  </a:txBody>
                  <a:tcPr/>
                </a:tc>
                <a:tc>
                  <a:txBody>
                    <a:bodyPr/>
                    <a:lstStyle/>
                    <a:p>
                      <a:r>
                        <a:rPr lang="en-US" sz="1400" dirty="0">
                          <a:effectLst/>
                        </a:rPr>
                        <a:t>0.02839</a:t>
                      </a:r>
                      <a:endParaRPr lang="en-US" sz="1400" dirty="0"/>
                    </a:p>
                  </a:txBody>
                  <a:tcPr/>
                </a:tc>
                <a:tc>
                  <a:txBody>
                    <a:bodyPr/>
                    <a:lstStyle/>
                    <a:p>
                      <a:r>
                        <a:rPr lang="en-US" sz="1400" dirty="0"/>
                        <a:t>Rejected Null</a:t>
                      </a:r>
                    </a:p>
                  </a:txBody>
                  <a:tcPr/>
                </a:tc>
                <a:extLst>
                  <a:ext uri="{0D108BD9-81ED-4DB2-BD59-A6C34878D82A}">
                    <a16:rowId xmlns:a16="http://schemas.microsoft.com/office/drawing/2014/main" val="3418792903"/>
                  </a:ext>
                </a:extLst>
              </a:tr>
              <a:tr h="168400">
                <a:tc>
                  <a:txBody>
                    <a:bodyPr/>
                    <a:lstStyle/>
                    <a:p>
                      <a:r>
                        <a:rPr lang="en-US" sz="1400" dirty="0"/>
                        <a:t>Season</a:t>
                      </a:r>
                    </a:p>
                  </a:txBody>
                  <a:tcPr/>
                </a:tc>
                <a:tc>
                  <a:txBody>
                    <a:bodyPr/>
                    <a:lstStyle/>
                    <a:p>
                      <a:r>
                        <a:rPr lang="en-US" sz="1400" dirty="0"/>
                        <a:t>Accident</a:t>
                      </a:r>
                    </a:p>
                  </a:txBody>
                  <a:tcPr/>
                </a:tc>
                <a:tc>
                  <a:txBody>
                    <a:bodyPr/>
                    <a:lstStyle/>
                    <a:p>
                      <a:r>
                        <a:rPr lang="en-US" sz="1400" dirty="0">
                          <a:effectLst/>
                        </a:rPr>
                        <a:t>0.04491</a:t>
                      </a:r>
                      <a:endParaRPr lang="en-US" sz="1400" dirty="0"/>
                    </a:p>
                  </a:txBody>
                  <a:tcPr/>
                </a:tc>
                <a:tc>
                  <a:txBody>
                    <a:bodyPr/>
                    <a:lstStyle/>
                    <a:p>
                      <a:r>
                        <a:rPr lang="en-US" sz="1400" dirty="0"/>
                        <a:t>Rejected Null</a:t>
                      </a:r>
                    </a:p>
                  </a:txBody>
                  <a:tcPr/>
                </a:tc>
                <a:extLst>
                  <a:ext uri="{0D108BD9-81ED-4DB2-BD59-A6C34878D82A}">
                    <a16:rowId xmlns:a16="http://schemas.microsoft.com/office/drawing/2014/main" val="927246429"/>
                  </a:ext>
                </a:extLst>
              </a:tr>
              <a:tr h="16840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452183058"/>
                  </a:ext>
                </a:extLst>
              </a:tr>
            </a:tbl>
          </a:graphicData>
        </a:graphic>
      </p:graphicFrame>
      <p:sp>
        <p:nvSpPr>
          <p:cNvPr id="6" name="TextBox 5">
            <a:extLst>
              <a:ext uri="{FF2B5EF4-FFF2-40B4-BE49-F238E27FC236}">
                <a16:creationId xmlns:a16="http://schemas.microsoft.com/office/drawing/2014/main" id="{5704535E-8267-40BF-A7F7-E1DD39892665}"/>
              </a:ext>
            </a:extLst>
          </p:cNvPr>
          <p:cNvSpPr txBox="1"/>
          <p:nvPr/>
        </p:nvSpPr>
        <p:spPr>
          <a:xfrm>
            <a:off x="471856" y="5092381"/>
            <a:ext cx="5528894" cy="1477328"/>
          </a:xfrm>
          <a:prstGeom prst="rect">
            <a:avLst/>
          </a:prstGeom>
          <a:noFill/>
        </p:spPr>
        <p:txBody>
          <a:bodyPr wrap="square" rtlCol="0">
            <a:spAutoFit/>
          </a:bodyPr>
          <a:lstStyle/>
          <a:p>
            <a:r>
              <a:rPr lang="en-US" dirty="0"/>
              <a:t>We cannot reject the hypothesis that they are independent, Because we may not have enough observations to reject the null. </a:t>
            </a:r>
          </a:p>
          <a:p>
            <a:r>
              <a:rPr lang="en-US" dirty="0"/>
              <a:t>That doesn’t mean they might not be associated given more observations(evidence).</a:t>
            </a:r>
          </a:p>
        </p:txBody>
      </p:sp>
      <p:sp>
        <p:nvSpPr>
          <p:cNvPr id="7" name="TextBox 6">
            <a:extLst>
              <a:ext uri="{FF2B5EF4-FFF2-40B4-BE49-F238E27FC236}">
                <a16:creationId xmlns:a16="http://schemas.microsoft.com/office/drawing/2014/main" id="{D411CF4D-9E3F-47AD-9F3B-4D8C1525C613}"/>
              </a:ext>
            </a:extLst>
          </p:cNvPr>
          <p:cNvSpPr txBox="1"/>
          <p:nvPr/>
        </p:nvSpPr>
        <p:spPr>
          <a:xfrm>
            <a:off x="6392008" y="5092381"/>
            <a:ext cx="5225661" cy="1200329"/>
          </a:xfrm>
          <a:prstGeom prst="rect">
            <a:avLst/>
          </a:prstGeom>
          <a:noFill/>
        </p:spPr>
        <p:txBody>
          <a:bodyPr wrap="none" rtlCol="0">
            <a:spAutoFit/>
          </a:bodyPr>
          <a:lstStyle/>
          <a:p>
            <a:r>
              <a:rPr lang="en-US" dirty="0"/>
              <a:t>These are the variables which showed some association</a:t>
            </a:r>
          </a:p>
          <a:p>
            <a:r>
              <a:rPr lang="en-US" dirty="0"/>
              <a:t>among each other.</a:t>
            </a:r>
          </a:p>
          <a:p>
            <a:r>
              <a:rPr lang="en-US" dirty="0"/>
              <a:t>Again keep in mind the rest of variables might also be</a:t>
            </a:r>
          </a:p>
          <a:p>
            <a:r>
              <a:rPr lang="en-US" dirty="0"/>
              <a:t>Associated , we just don’t have enough evidence.</a:t>
            </a:r>
          </a:p>
        </p:txBody>
      </p:sp>
    </p:spTree>
    <p:extLst>
      <p:ext uri="{BB962C8B-B14F-4D97-AF65-F5344CB8AC3E}">
        <p14:creationId xmlns:p14="http://schemas.microsoft.com/office/powerpoint/2010/main" val="1297405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82F0-FB28-4A35-85CB-C2344A9FFD88}"/>
              </a:ext>
            </a:extLst>
          </p:cNvPr>
          <p:cNvSpPr>
            <a:spLocks noGrp="1"/>
          </p:cNvSpPr>
          <p:nvPr>
            <p:ph type="title"/>
          </p:nvPr>
        </p:nvSpPr>
        <p:spPr>
          <a:xfrm>
            <a:off x="2540352" y="663882"/>
            <a:ext cx="7474087" cy="805837"/>
          </a:xfrm>
        </p:spPr>
        <p:txBody>
          <a:bodyPr>
            <a:normAutofit/>
          </a:bodyPr>
          <a:lstStyle/>
          <a:p>
            <a:r>
              <a:rPr lang="en-US" sz="2400" dirty="0"/>
              <a:t>Graphical comparisons between associated variables using bar plots</a:t>
            </a:r>
          </a:p>
        </p:txBody>
      </p:sp>
      <p:pic>
        <p:nvPicPr>
          <p:cNvPr id="9" name="Content Placeholder 8">
            <a:extLst>
              <a:ext uri="{FF2B5EF4-FFF2-40B4-BE49-F238E27FC236}">
                <a16:creationId xmlns:a16="http://schemas.microsoft.com/office/drawing/2014/main" id="{11F2EF55-1F62-4ACC-832A-260C7E518FE7}"/>
              </a:ext>
            </a:extLst>
          </p:cNvPr>
          <p:cNvPicPr>
            <a:picLocks noGrp="1" noChangeAspect="1"/>
          </p:cNvPicPr>
          <p:nvPr>
            <p:ph sz="quarter" idx="13"/>
          </p:nvPr>
        </p:nvPicPr>
        <p:blipFill>
          <a:blip r:embed="rId2"/>
          <a:stretch>
            <a:fillRect/>
          </a:stretch>
        </p:blipFill>
        <p:spPr>
          <a:xfrm>
            <a:off x="6974731" y="1421081"/>
            <a:ext cx="3810015" cy="2530485"/>
          </a:xfrm>
          <a:prstGeom prst="rect">
            <a:avLst/>
          </a:prstGeom>
        </p:spPr>
      </p:pic>
      <p:pic>
        <p:nvPicPr>
          <p:cNvPr id="8" name="Picture 7">
            <a:extLst>
              <a:ext uri="{FF2B5EF4-FFF2-40B4-BE49-F238E27FC236}">
                <a16:creationId xmlns:a16="http://schemas.microsoft.com/office/drawing/2014/main" id="{D7DE9A0C-4249-4905-8185-470804E2853C}"/>
              </a:ext>
            </a:extLst>
          </p:cNvPr>
          <p:cNvPicPr>
            <a:picLocks noChangeAspect="1"/>
          </p:cNvPicPr>
          <p:nvPr/>
        </p:nvPicPr>
        <p:blipFill>
          <a:blip r:embed="rId3"/>
          <a:stretch>
            <a:fillRect/>
          </a:stretch>
        </p:blipFill>
        <p:spPr>
          <a:xfrm>
            <a:off x="490719" y="1567683"/>
            <a:ext cx="4198372" cy="2206649"/>
          </a:xfrm>
          <a:prstGeom prst="rect">
            <a:avLst/>
          </a:prstGeom>
        </p:spPr>
      </p:pic>
      <p:pic>
        <p:nvPicPr>
          <p:cNvPr id="12" name="Picture 11">
            <a:extLst>
              <a:ext uri="{FF2B5EF4-FFF2-40B4-BE49-F238E27FC236}">
                <a16:creationId xmlns:a16="http://schemas.microsoft.com/office/drawing/2014/main" id="{182712A0-0E25-40C4-B421-244E4FD16CFB}"/>
              </a:ext>
            </a:extLst>
          </p:cNvPr>
          <p:cNvPicPr>
            <a:picLocks noChangeAspect="1"/>
          </p:cNvPicPr>
          <p:nvPr/>
        </p:nvPicPr>
        <p:blipFill>
          <a:blip r:embed="rId4"/>
          <a:stretch>
            <a:fillRect/>
          </a:stretch>
        </p:blipFill>
        <p:spPr>
          <a:xfrm>
            <a:off x="6974731" y="4133744"/>
            <a:ext cx="3924241" cy="2606350"/>
          </a:xfrm>
          <a:prstGeom prst="rect">
            <a:avLst/>
          </a:prstGeom>
        </p:spPr>
      </p:pic>
      <p:pic>
        <p:nvPicPr>
          <p:cNvPr id="13" name="Picture 12">
            <a:extLst>
              <a:ext uri="{FF2B5EF4-FFF2-40B4-BE49-F238E27FC236}">
                <a16:creationId xmlns:a16="http://schemas.microsoft.com/office/drawing/2014/main" id="{1F500F59-520C-441B-A0A4-47FCA34AD037}"/>
              </a:ext>
            </a:extLst>
          </p:cNvPr>
          <p:cNvPicPr>
            <a:picLocks noChangeAspect="1"/>
          </p:cNvPicPr>
          <p:nvPr/>
        </p:nvPicPr>
        <p:blipFill>
          <a:blip r:embed="rId5"/>
          <a:stretch>
            <a:fillRect/>
          </a:stretch>
        </p:blipFill>
        <p:spPr>
          <a:xfrm>
            <a:off x="490719" y="3944567"/>
            <a:ext cx="4198372" cy="2691500"/>
          </a:xfrm>
          <a:prstGeom prst="rect">
            <a:avLst/>
          </a:prstGeom>
        </p:spPr>
      </p:pic>
    </p:spTree>
    <p:extLst>
      <p:ext uri="{BB962C8B-B14F-4D97-AF65-F5344CB8AC3E}">
        <p14:creationId xmlns:p14="http://schemas.microsoft.com/office/powerpoint/2010/main" val="356873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6E48-738C-4623-872C-23C647B7FB54}"/>
              </a:ext>
            </a:extLst>
          </p:cNvPr>
          <p:cNvSpPr>
            <a:spLocks noGrp="1"/>
          </p:cNvSpPr>
          <p:nvPr>
            <p:ph type="title"/>
          </p:nvPr>
        </p:nvSpPr>
        <p:spPr>
          <a:xfrm>
            <a:off x="913775" y="618518"/>
            <a:ext cx="10364451" cy="726706"/>
          </a:xfrm>
        </p:spPr>
        <p:txBody>
          <a:bodyPr>
            <a:normAutofit/>
          </a:bodyPr>
          <a:lstStyle/>
          <a:p>
            <a:r>
              <a:rPr lang="en-US" sz="2400" dirty="0"/>
              <a:t>Logistic Regression models</a:t>
            </a:r>
          </a:p>
        </p:txBody>
      </p:sp>
      <p:sp>
        <p:nvSpPr>
          <p:cNvPr id="3" name="Content Placeholder 2">
            <a:extLst>
              <a:ext uri="{FF2B5EF4-FFF2-40B4-BE49-F238E27FC236}">
                <a16:creationId xmlns:a16="http://schemas.microsoft.com/office/drawing/2014/main" id="{F1E06706-F7D7-49C2-915C-0130E2DB4B1E}"/>
              </a:ext>
            </a:extLst>
          </p:cNvPr>
          <p:cNvSpPr>
            <a:spLocks noGrp="1"/>
          </p:cNvSpPr>
          <p:nvPr>
            <p:ph sz="quarter" idx="13"/>
          </p:nvPr>
        </p:nvSpPr>
        <p:spPr>
          <a:xfrm>
            <a:off x="913774" y="1459524"/>
            <a:ext cx="10363826" cy="4331676"/>
          </a:xfrm>
        </p:spPr>
        <p:txBody>
          <a:bodyPr>
            <a:normAutofit/>
          </a:bodyPr>
          <a:lstStyle/>
          <a:p>
            <a:pPr marL="0" indent="0">
              <a:buNone/>
            </a:pPr>
            <a:r>
              <a:rPr lang="en-US" sz="1400" b="1" dirty="0">
                <a:solidFill>
                  <a:schemeClr val="accent2">
                    <a:lumMod val="75000"/>
                  </a:schemeClr>
                </a:solidFill>
              </a:rPr>
              <a:t>Fuller model:</a:t>
            </a:r>
          </a:p>
          <a:p>
            <a:pPr marL="0" indent="0">
              <a:buNone/>
            </a:pPr>
            <a:r>
              <a:rPr lang="en-US" sz="1400" dirty="0"/>
              <a:t>model &lt;- glm(</a:t>
            </a:r>
            <a:r>
              <a:rPr lang="en-US" sz="1400" dirty="0" err="1"/>
              <a:t>fd$Diagnosis</a:t>
            </a:r>
            <a:r>
              <a:rPr lang="en-US" sz="1400" dirty="0"/>
              <a:t> ~ Age * Season * </a:t>
            </a:r>
            <a:r>
              <a:rPr lang="en-US" sz="1400" dirty="0" err="1"/>
              <a:t>ChildhoodDeceases</a:t>
            </a:r>
            <a:r>
              <a:rPr lang="en-US" sz="1400" dirty="0"/>
              <a:t>*Accident*</a:t>
            </a:r>
            <a:r>
              <a:rPr lang="en-US" sz="1400" dirty="0" err="1"/>
              <a:t>SurgicalIntervention</a:t>
            </a:r>
            <a:r>
              <a:rPr lang="en-US" sz="1400" dirty="0"/>
              <a:t>*</a:t>
            </a:r>
            <a:r>
              <a:rPr lang="en-US" sz="1400" dirty="0" err="1"/>
              <a:t>Highfeverlastyear</a:t>
            </a:r>
            <a:r>
              <a:rPr lang="en-US" sz="1400" dirty="0"/>
              <a:t>*</a:t>
            </a:r>
            <a:r>
              <a:rPr lang="en-US" sz="1400" dirty="0" err="1"/>
              <a:t>alcohalconsumption</a:t>
            </a:r>
            <a:r>
              <a:rPr lang="en-US" sz="1400" dirty="0"/>
              <a:t>*</a:t>
            </a:r>
            <a:r>
              <a:rPr lang="en-US" sz="1400" dirty="0" err="1"/>
              <a:t>SmokingHabit</a:t>
            </a:r>
            <a:r>
              <a:rPr lang="en-US" sz="1400" dirty="0"/>
              <a:t>*</a:t>
            </a:r>
            <a:r>
              <a:rPr lang="en-US" sz="1400" dirty="0" err="1"/>
              <a:t>SmokingHabit</a:t>
            </a:r>
            <a:r>
              <a:rPr lang="en-US" sz="1400" dirty="0"/>
              <a:t>, family = binomial(logit), data = </a:t>
            </a:r>
            <a:r>
              <a:rPr lang="en-US" sz="1400" dirty="0" err="1"/>
              <a:t>fd</a:t>
            </a:r>
            <a:r>
              <a:rPr lang="en-US" sz="1400" dirty="0"/>
              <a:t> )</a:t>
            </a:r>
          </a:p>
          <a:p>
            <a:pPr marL="0" indent="0">
              <a:buNone/>
            </a:pPr>
            <a:r>
              <a:rPr lang="en-US" sz="1400" dirty="0"/>
              <a:t>Residual deviance: </a:t>
            </a:r>
            <a:r>
              <a:rPr lang="en-US" sz="1400" dirty="0">
                <a:solidFill>
                  <a:srgbClr val="FF0000"/>
                </a:solidFill>
              </a:rPr>
              <a:t>2018.445  on  6  degrees of freedom </a:t>
            </a:r>
          </a:p>
          <a:p>
            <a:pPr marL="0" indent="0">
              <a:buNone/>
            </a:pPr>
            <a:endParaRPr lang="en-US" sz="1400" dirty="0"/>
          </a:p>
          <a:p>
            <a:pPr marL="0" indent="0">
              <a:buNone/>
            </a:pPr>
            <a:r>
              <a:rPr lang="en-US" sz="1400" b="1" dirty="0">
                <a:solidFill>
                  <a:schemeClr val="accent2">
                    <a:lumMod val="75000"/>
                  </a:schemeClr>
                </a:solidFill>
              </a:rPr>
              <a:t>Reduced model 1:</a:t>
            </a:r>
          </a:p>
          <a:p>
            <a:pPr marL="0" indent="0">
              <a:buNone/>
            </a:pPr>
            <a:r>
              <a:rPr lang="en-US" sz="1400" dirty="0"/>
              <a:t>model1 &lt;- glm(</a:t>
            </a:r>
            <a:r>
              <a:rPr lang="en-US" sz="1400" dirty="0" err="1"/>
              <a:t>fd$Diagnosis</a:t>
            </a:r>
            <a:r>
              <a:rPr lang="en-US" sz="1400" dirty="0"/>
              <a:t> ~ . + </a:t>
            </a:r>
            <a:r>
              <a:rPr lang="en-US" sz="1400" dirty="0" err="1"/>
              <a:t>SmokingHabit:alcohalconsumption</a:t>
            </a:r>
            <a:r>
              <a:rPr lang="en-US" sz="1400" dirty="0"/>
              <a:t> , family = binomial(logit), data = </a:t>
            </a:r>
            <a:r>
              <a:rPr lang="en-US" sz="1400" dirty="0" err="1"/>
              <a:t>fd</a:t>
            </a:r>
            <a:r>
              <a:rPr lang="en-US" sz="1400" dirty="0"/>
              <a:t> )</a:t>
            </a:r>
          </a:p>
          <a:p>
            <a:pPr marL="0" indent="0">
              <a:buNone/>
            </a:pPr>
            <a:endParaRPr lang="en-US" sz="1400" dirty="0"/>
          </a:p>
          <a:p>
            <a:pPr marL="0" indent="0">
              <a:buNone/>
            </a:pPr>
            <a:r>
              <a:rPr lang="en-US" sz="1400" b="1" dirty="0">
                <a:solidFill>
                  <a:schemeClr val="accent2">
                    <a:lumMod val="75000"/>
                  </a:schemeClr>
                </a:solidFill>
              </a:rPr>
              <a:t>Reduced model 2:</a:t>
            </a:r>
          </a:p>
          <a:p>
            <a:pPr marL="0" indent="0">
              <a:buNone/>
            </a:pPr>
            <a:r>
              <a:rPr lang="en-US" sz="1400" dirty="0"/>
              <a:t>model2 &lt;- glm(</a:t>
            </a:r>
            <a:r>
              <a:rPr lang="en-US" sz="1400" dirty="0" err="1"/>
              <a:t>fd$Diagnosis</a:t>
            </a:r>
            <a:r>
              <a:rPr lang="en-US" sz="1400" dirty="0"/>
              <a:t> ~ . + </a:t>
            </a:r>
            <a:r>
              <a:rPr lang="en-US" sz="1400" dirty="0" err="1"/>
              <a:t>SmokingHabit:alcohalconsumption</a:t>
            </a:r>
            <a:r>
              <a:rPr lang="en-US" sz="1400" dirty="0"/>
              <a:t> - Season - </a:t>
            </a:r>
            <a:r>
              <a:rPr lang="en-US" sz="1400" dirty="0" err="1"/>
              <a:t>SurgicalIntervention</a:t>
            </a:r>
            <a:r>
              <a:rPr lang="en-US" sz="1400" dirty="0"/>
              <a:t> , family = binomial(logit), data = </a:t>
            </a:r>
            <a:r>
              <a:rPr lang="en-US" sz="1400" dirty="0" err="1"/>
              <a:t>fd</a:t>
            </a:r>
            <a:r>
              <a:rPr lang="en-US" sz="1400" dirty="0"/>
              <a:t> )</a:t>
            </a:r>
          </a:p>
        </p:txBody>
      </p:sp>
    </p:spTree>
    <p:extLst>
      <p:ext uri="{BB962C8B-B14F-4D97-AF65-F5344CB8AC3E}">
        <p14:creationId xmlns:p14="http://schemas.microsoft.com/office/powerpoint/2010/main" val="572723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7CEBA-BDAF-4962-8B5D-56167015128F}"/>
              </a:ext>
            </a:extLst>
          </p:cNvPr>
          <p:cNvSpPr>
            <a:spLocks noGrp="1"/>
          </p:cNvSpPr>
          <p:nvPr>
            <p:ph type="title"/>
          </p:nvPr>
        </p:nvSpPr>
        <p:spPr>
          <a:xfrm>
            <a:off x="843435" y="267890"/>
            <a:ext cx="10155740" cy="524483"/>
          </a:xfrm>
        </p:spPr>
        <p:txBody>
          <a:bodyPr>
            <a:normAutofit/>
          </a:bodyPr>
          <a:lstStyle/>
          <a:p>
            <a:r>
              <a:rPr lang="en-US" sz="2400" dirty="0"/>
              <a:t>Model comparisons</a:t>
            </a:r>
          </a:p>
        </p:txBody>
      </p:sp>
      <p:sp>
        <p:nvSpPr>
          <p:cNvPr id="4" name="TextBox 3">
            <a:extLst>
              <a:ext uri="{FF2B5EF4-FFF2-40B4-BE49-F238E27FC236}">
                <a16:creationId xmlns:a16="http://schemas.microsoft.com/office/drawing/2014/main" id="{FA4B916C-C3F9-4691-A5DC-D58CE7054E33}"/>
              </a:ext>
            </a:extLst>
          </p:cNvPr>
          <p:cNvSpPr txBox="1"/>
          <p:nvPr/>
        </p:nvSpPr>
        <p:spPr>
          <a:xfrm>
            <a:off x="5705917" y="909278"/>
            <a:ext cx="5046785"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MODEL 2</a:t>
            </a:r>
          </a:p>
          <a:p>
            <a:endParaRPr lang="en-US" sz="1400" dirty="0"/>
          </a:p>
          <a:p>
            <a:r>
              <a:rPr lang="en-US" sz="1400" dirty="0"/>
              <a:t>1) Deviance Residuals: </a:t>
            </a:r>
          </a:p>
          <a:p>
            <a:r>
              <a:rPr lang="en-US" sz="1400" dirty="0"/>
              <a:t>     </a:t>
            </a:r>
            <a:r>
              <a:rPr lang="en-US" sz="1400" cap="all" dirty="0"/>
              <a:t>Min</a:t>
            </a:r>
            <a:r>
              <a:rPr lang="en-US" sz="1400" dirty="0"/>
              <a:t>        1Q    Median        3Q       Max  </a:t>
            </a:r>
          </a:p>
          <a:p>
            <a:r>
              <a:rPr lang="en-US" sz="1400" dirty="0"/>
              <a:t>  -1.29650  -0.48667 </a:t>
            </a:r>
            <a:r>
              <a:rPr lang="en-US" sz="1400" dirty="0">
                <a:highlight>
                  <a:srgbClr val="C0C0C0"/>
                </a:highlight>
              </a:rPr>
              <a:t> -0.26204  </a:t>
            </a:r>
            <a:r>
              <a:rPr lang="en-US" sz="1400" dirty="0"/>
              <a:t>-0.09041   2.45378</a:t>
            </a:r>
          </a:p>
          <a:p>
            <a:endParaRPr lang="en-US" sz="1400" dirty="0"/>
          </a:p>
          <a:p>
            <a:r>
              <a:rPr lang="en-US" sz="1400" dirty="0"/>
              <a:t>2) Residual deviance :  </a:t>
            </a:r>
            <a:r>
              <a:rPr lang="en-US" sz="1400" dirty="0">
                <a:highlight>
                  <a:srgbClr val="C0C0C0"/>
                </a:highlight>
              </a:rPr>
              <a:t>53.936 </a:t>
            </a:r>
            <a:r>
              <a:rPr lang="en-US" sz="1400" dirty="0"/>
              <a:t> on 83  degrees of freedom</a:t>
            </a:r>
          </a:p>
          <a:p>
            <a:r>
              <a:rPr lang="en-US" sz="1400" dirty="0"/>
              <a:t>3) AIC : </a:t>
            </a:r>
            <a:r>
              <a:rPr lang="en-US" sz="1400" dirty="0">
                <a:highlight>
                  <a:srgbClr val="00FF00"/>
                </a:highlight>
              </a:rPr>
              <a:t>87.9</a:t>
            </a:r>
          </a:p>
          <a:p>
            <a:r>
              <a:rPr lang="en-US" sz="1400" dirty="0"/>
              <a:t>4) Pseudo R Square: McFadden        r2ML        r2CU </a:t>
            </a:r>
          </a:p>
          <a:p>
            <a:r>
              <a:rPr lang="en-US" sz="1400" dirty="0"/>
              <a:t>	         </a:t>
            </a:r>
            <a:r>
              <a:rPr lang="en-US" sz="1400" dirty="0">
                <a:highlight>
                  <a:srgbClr val="C0C0C0"/>
                </a:highlight>
              </a:rPr>
              <a:t>0.2650324   0.1767489   0.3399391 </a:t>
            </a:r>
          </a:p>
          <a:p>
            <a:endParaRPr lang="en-US" sz="1400" dirty="0"/>
          </a:p>
          <a:p>
            <a:r>
              <a:rPr lang="en-US" sz="1400" dirty="0"/>
              <a:t>5)ROC PLOT</a:t>
            </a:r>
          </a:p>
        </p:txBody>
      </p:sp>
      <p:pic>
        <p:nvPicPr>
          <p:cNvPr id="8" name="Picture 7">
            <a:extLst>
              <a:ext uri="{FF2B5EF4-FFF2-40B4-BE49-F238E27FC236}">
                <a16:creationId xmlns:a16="http://schemas.microsoft.com/office/drawing/2014/main" id="{18E7CCD7-3091-4E13-97C0-46E9C4D3F7ED}"/>
              </a:ext>
            </a:extLst>
          </p:cNvPr>
          <p:cNvPicPr>
            <a:picLocks noChangeAspect="1"/>
          </p:cNvPicPr>
          <p:nvPr/>
        </p:nvPicPr>
        <p:blipFill>
          <a:blip r:embed="rId2"/>
          <a:stretch>
            <a:fillRect/>
          </a:stretch>
        </p:blipFill>
        <p:spPr>
          <a:xfrm>
            <a:off x="1119158" y="4055927"/>
            <a:ext cx="3235348" cy="2148810"/>
          </a:xfrm>
          <a:prstGeom prst="rect">
            <a:avLst/>
          </a:prstGeom>
        </p:spPr>
      </p:pic>
      <p:pic>
        <p:nvPicPr>
          <p:cNvPr id="9" name="Picture 8">
            <a:extLst>
              <a:ext uri="{FF2B5EF4-FFF2-40B4-BE49-F238E27FC236}">
                <a16:creationId xmlns:a16="http://schemas.microsoft.com/office/drawing/2014/main" id="{E5FF2864-192B-40CB-89BB-C9A699C524F1}"/>
              </a:ext>
            </a:extLst>
          </p:cNvPr>
          <p:cNvPicPr>
            <a:picLocks noChangeAspect="1"/>
          </p:cNvPicPr>
          <p:nvPr/>
        </p:nvPicPr>
        <p:blipFill>
          <a:blip r:embed="rId3"/>
          <a:stretch>
            <a:fillRect/>
          </a:stretch>
        </p:blipFill>
        <p:spPr>
          <a:xfrm>
            <a:off x="6399082" y="3939136"/>
            <a:ext cx="3411193" cy="2265601"/>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A65FC2F3-2F69-4ABB-B56E-B8D5EBB10233}"/>
                  </a:ext>
                </a:extLst>
              </p14:cNvPr>
              <p14:cNvContentPartPr/>
              <p14:nvPr/>
            </p14:nvContentPartPr>
            <p14:xfrm>
              <a:off x="272160" y="5028812"/>
              <a:ext cx="648360" cy="397080"/>
            </p14:xfrm>
          </p:contentPart>
        </mc:Choice>
        <mc:Fallback xmlns="">
          <p:pic>
            <p:nvPicPr>
              <p:cNvPr id="12" name="Ink 11">
                <a:extLst>
                  <a:ext uri="{FF2B5EF4-FFF2-40B4-BE49-F238E27FC236}">
                    <a16:creationId xmlns:a16="http://schemas.microsoft.com/office/drawing/2014/main" id="{A65FC2F3-2F69-4ABB-B56E-B8D5EBB10233}"/>
                  </a:ext>
                </a:extLst>
              </p:cNvPr>
              <p:cNvPicPr/>
              <p:nvPr/>
            </p:nvPicPr>
            <p:blipFill>
              <a:blip r:embed="rId5"/>
              <a:stretch>
                <a:fillRect/>
              </a:stretch>
            </p:blipFill>
            <p:spPr>
              <a:xfrm>
                <a:off x="263520" y="5019812"/>
                <a:ext cx="6660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100FD8F5-7198-49F3-80FD-4884FF9E0D07}"/>
                  </a:ext>
                </a:extLst>
              </p14:cNvPr>
              <p14:cNvContentPartPr/>
              <p14:nvPr/>
            </p14:nvContentPartPr>
            <p14:xfrm>
              <a:off x="5793840" y="4960052"/>
              <a:ext cx="432000" cy="340560"/>
            </p14:xfrm>
          </p:contentPart>
        </mc:Choice>
        <mc:Fallback xmlns="">
          <p:pic>
            <p:nvPicPr>
              <p:cNvPr id="13" name="Ink 12">
                <a:extLst>
                  <a:ext uri="{FF2B5EF4-FFF2-40B4-BE49-F238E27FC236}">
                    <a16:creationId xmlns:a16="http://schemas.microsoft.com/office/drawing/2014/main" id="{100FD8F5-7198-49F3-80FD-4884FF9E0D07}"/>
                  </a:ext>
                </a:extLst>
              </p:cNvPr>
              <p:cNvPicPr/>
              <p:nvPr/>
            </p:nvPicPr>
            <p:blipFill>
              <a:blip r:embed="rId7"/>
              <a:stretch>
                <a:fillRect/>
              </a:stretch>
            </p:blipFill>
            <p:spPr>
              <a:xfrm>
                <a:off x="5785200" y="4951052"/>
                <a:ext cx="449640" cy="358200"/>
              </a:xfrm>
              <a:prstGeom prst="rect">
                <a:avLst/>
              </a:prstGeom>
            </p:spPr>
          </p:pic>
        </mc:Fallback>
      </mc:AlternateContent>
      <p:sp>
        <p:nvSpPr>
          <p:cNvPr id="14" name="TextBox 13">
            <a:extLst>
              <a:ext uri="{FF2B5EF4-FFF2-40B4-BE49-F238E27FC236}">
                <a16:creationId xmlns:a16="http://schemas.microsoft.com/office/drawing/2014/main" id="{D7C5C3ED-0444-4B9D-A1AE-8E0115A61671}"/>
              </a:ext>
            </a:extLst>
          </p:cNvPr>
          <p:cNvSpPr txBox="1"/>
          <p:nvPr/>
        </p:nvSpPr>
        <p:spPr>
          <a:xfrm>
            <a:off x="843435" y="6321642"/>
            <a:ext cx="3971280" cy="369332"/>
          </a:xfrm>
          <a:prstGeom prst="rect">
            <a:avLst/>
          </a:prstGeom>
          <a:noFill/>
        </p:spPr>
        <p:txBody>
          <a:bodyPr wrap="none" rtlCol="0">
            <a:spAutoFit/>
          </a:bodyPr>
          <a:lstStyle/>
          <a:p>
            <a:r>
              <a:rPr lang="en-US" dirty="0"/>
              <a:t>We decided to go with Reduced model1</a:t>
            </a:r>
          </a:p>
        </p:txBody>
      </p:sp>
      <p:sp>
        <p:nvSpPr>
          <p:cNvPr id="16" name="TextBox 15">
            <a:extLst>
              <a:ext uri="{FF2B5EF4-FFF2-40B4-BE49-F238E27FC236}">
                <a16:creationId xmlns:a16="http://schemas.microsoft.com/office/drawing/2014/main" id="{63C5E150-B696-45DC-AACC-54ABAA00C1E5}"/>
              </a:ext>
            </a:extLst>
          </p:cNvPr>
          <p:cNvSpPr txBox="1"/>
          <p:nvPr/>
        </p:nvSpPr>
        <p:spPr>
          <a:xfrm>
            <a:off x="684082" y="909278"/>
            <a:ext cx="4485795" cy="267765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Model 1   </a:t>
            </a:r>
          </a:p>
          <a:p>
            <a:r>
              <a:rPr lang="en-US" sz="1400" dirty="0"/>
              <a:t>                                                                          </a:t>
            </a:r>
          </a:p>
          <a:p>
            <a:r>
              <a:rPr lang="en-US" sz="1400" dirty="0"/>
              <a:t>1)  Deviance Residuals:                                                                           </a:t>
            </a:r>
          </a:p>
          <a:p>
            <a:r>
              <a:rPr lang="en-US" sz="1400" dirty="0"/>
              <a:t>    Min       1Q   Median       3Q      Max  </a:t>
            </a:r>
          </a:p>
          <a:p>
            <a:r>
              <a:rPr lang="en-US" sz="1400" dirty="0"/>
              <a:t>-1.2848  -0.4697  </a:t>
            </a:r>
            <a:r>
              <a:rPr lang="en-US" sz="1400" dirty="0">
                <a:highlight>
                  <a:srgbClr val="00FF00"/>
                </a:highlight>
              </a:rPr>
              <a:t>-0.1920  </a:t>
            </a:r>
            <a:r>
              <a:rPr lang="en-US" sz="1400" dirty="0"/>
              <a:t>-0.0565   2.4692 </a:t>
            </a:r>
          </a:p>
          <a:p>
            <a:endParaRPr lang="en-US" sz="1400" dirty="0"/>
          </a:p>
          <a:p>
            <a:r>
              <a:rPr lang="en-US" sz="1400" dirty="0"/>
              <a:t>2) Residual deviance : </a:t>
            </a:r>
            <a:r>
              <a:rPr lang="en-US" sz="1400" dirty="0">
                <a:highlight>
                  <a:srgbClr val="00FF00"/>
                </a:highlight>
              </a:rPr>
              <a:t>49.295</a:t>
            </a:r>
            <a:r>
              <a:rPr lang="en-US" sz="1400" dirty="0"/>
              <a:t>  on 79  degrees of freedom</a:t>
            </a:r>
          </a:p>
          <a:p>
            <a:r>
              <a:rPr lang="en-US" sz="1400" dirty="0"/>
              <a:t>3) AIC : </a:t>
            </a:r>
            <a:r>
              <a:rPr lang="en-US" sz="1400" dirty="0">
                <a:highlight>
                  <a:srgbClr val="C0C0C0"/>
                </a:highlight>
              </a:rPr>
              <a:t>91.3</a:t>
            </a:r>
          </a:p>
          <a:p>
            <a:r>
              <a:rPr lang="en-US" sz="1400" dirty="0"/>
              <a:t>4) Pseudo R Square: McFadden        r2ML        r2CU </a:t>
            </a:r>
          </a:p>
          <a:p>
            <a:r>
              <a:rPr lang="en-US" sz="1400" dirty="0"/>
              <a:t>	</a:t>
            </a:r>
            <a:r>
              <a:rPr lang="en-US" sz="1400" dirty="0">
                <a:highlight>
                  <a:srgbClr val="00FF00"/>
                </a:highlight>
              </a:rPr>
              <a:t>         0.3282686   0.2140797   0.4117371</a:t>
            </a:r>
          </a:p>
          <a:p>
            <a:endParaRPr lang="en-US" sz="1400" dirty="0"/>
          </a:p>
          <a:p>
            <a:r>
              <a:rPr lang="en-US" sz="1400" dirty="0"/>
              <a:t>5) ROC Plot</a:t>
            </a:r>
          </a:p>
        </p:txBody>
      </p:sp>
    </p:spTree>
    <p:extLst>
      <p:ext uri="{BB962C8B-B14F-4D97-AF65-F5344CB8AC3E}">
        <p14:creationId xmlns:p14="http://schemas.microsoft.com/office/powerpoint/2010/main" val="247182207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{EB9C6B9D-F93D-094B-9E93-D0F3575DC14A}tf10001073</Template>
  <TotalTime>1544</TotalTime>
  <Words>1395</Words>
  <Application>Microsoft Office PowerPoint</Application>
  <PresentationFormat>Widescreen</PresentationFormat>
  <Paragraphs>361</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American Typewriter</vt:lpstr>
      <vt:lpstr>Arial</vt:lpstr>
      <vt:lpstr>Bodoni MT Black</vt:lpstr>
      <vt:lpstr>Calibri</vt:lpstr>
      <vt:lpstr>Times New Roman</vt:lpstr>
      <vt:lpstr>Tw Cen MT</vt:lpstr>
      <vt:lpstr>Droplet</vt:lpstr>
      <vt:lpstr>Predicting the Quality of Semen Samples Based on Socio Demographic &amp; LifeStyle Factors     Charu Girdhar ANLY-510 - 90-O- 2018 Spring </vt:lpstr>
      <vt:lpstr>THE DECLINE IN FERTILITY RATE = LOWSEMEN QUALITY</vt:lpstr>
      <vt:lpstr>Facts from research papers &amp; scientific articles</vt:lpstr>
      <vt:lpstr>Data Description </vt:lpstr>
      <vt:lpstr>Exploratory Data Analysis </vt:lpstr>
      <vt:lpstr>Chi-Square Test of Independence </vt:lpstr>
      <vt:lpstr>Graphical comparisons between associated variables using bar plots</vt:lpstr>
      <vt:lpstr>Logistic Regression models</vt:lpstr>
      <vt:lpstr>Model comparisons</vt:lpstr>
      <vt:lpstr>Reduced Model 1 vs Reduced Model 2</vt:lpstr>
      <vt:lpstr>discussion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Quality of Semen Samples Based on Socio Demographic &amp; Life Style Factors    Charu Girdhar, Kateryra Stetsenko, Sagar Bharat Shah ANLY-510 - 90-O- 2018 Spring</dc:title>
  <dc:creator>Kateryna Stetsenko Stetsenko</dc:creator>
  <cp:lastModifiedBy>Charu</cp:lastModifiedBy>
  <cp:revision>51</cp:revision>
  <dcterms:created xsi:type="dcterms:W3CDTF">2018-04-06T01:33:15Z</dcterms:created>
  <dcterms:modified xsi:type="dcterms:W3CDTF">2020-06-25T22:49:24Z</dcterms:modified>
</cp:coreProperties>
</file>